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348" r:id="rId2"/>
    <p:sldId id="349" r:id="rId3"/>
    <p:sldId id="625" r:id="rId4"/>
    <p:sldId id="656" r:id="rId5"/>
    <p:sldId id="646" r:id="rId6"/>
    <p:sldId id="647" r:id="rId7"/>
    <p:sldId id="350" r:id="rId8"/>
    <p:sldId id="352" r:id="rId9"/>
    <p:sldId id="353" r:id="rId10"/>
    <p:sldId id="364" r:id="rId11"/>
    <p:sldId id="355" r:id="rId12"/>
    <p:sldId id="354" r:id="rId13"/>
    <p:sldId id="356" r:id="rId14"/>
    <p:sldId id="357" r:id="rId15"/>
    <p:sldId id="358" r:id="rId16"/>
    <p:sldId id="359" r:id="rId17"/>
    <p:sldId id="360" r:id="rId18"/>
    <p:sldId id="361" r:id="rId19"/>
    <p:sldId id="362" r:id="rId20"/>
    <p:sldId id="363" r:id="rId21"/>
  </p:sldIdLst>
  <p:sldSz cx="9144000" cy="5143500" type="screen16x9"/>
  <p:notesSz cx="6810375" cy="9942513"/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03">
          <p15:clr>
            <a:srgbClr val="A4A3A4"/>
          </p15:clr>
        </p15:guide>
        <p15:guide id="2" orient="horz" pos="1755">
          <p15:clr>
            <a:srgbClr val="A4A3A4"/>
          </p15:clr>
        </p15:guide>
        <p15:guide id="3" orient="horz" pos="2174">
          <p15:clr>
            <a:srgbClr val="A4A3A4"/>
          </p15:clr>
        </p15:guide>
        <p15:guide id="4" orient="horz" pos="3114">
          <p15:clr>
            <a:srgbClr val="A4A3A4"/>
          </p15:clr>
        </p15:guide>
        <p15:guide id="5" orient="horz" pos="2412">
          <p15:clr>
            <a:srgbClr val="A4A3A4"/>
          </p15:clr>
        </p15:guide>
        <p15:guide id="6">
          <p15:clr>
            <a:srgbClr val="A4A3A4"/>
          </p15:clr>
        </p15:guide>
        <p15:guide id="7" orient="horz">
          <p15:clr>
            <a:srgbClr val="A4A3A4"/>
          </p15:clr>
        </p15:guide>
        <p15:guide id="8" orient="horz" pos="32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2">
          <p15:clr>
            <a:srgbClr val="A4A3A4"/>
          </p15:clr>
        </p15:guide>
        <p15:guide id="2" pos="2145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atinka  Erkens - Janssen" initials="KE-J" lastIdx="11" clrIdx="0"/>
  <p:cmAuthor id="1" name="Jane Smith" initials="JS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9600"/>
    <a:srgbClr val="811066"/>
    <a:srgbClr val="A5C100"/>
    <a:srgbClr val="0086A8"/>
    <a:srgbClr val="00577E"/>
    <a:srgbClr val="FF0066"/>
    <a:srgbClr val="C7D300"/>
    <a:srgbClr val="4BACC6"/>
    <a:srgbClr val="72971B"/>
    <a:srgbClr val="D5C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C5A9BF-3717-4938-8547-B2A8913A1C1C}" v="31" dt="2026-08-31T12:34:21.32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204CA4-5BDD-494B-9A25-0A97DEE1B217}" styleName="RHDHV_Corporate">
    <a:wholeTbl>
      <a:tcTxStyle>
        <a:fontRef idx="minor">
          <a:prstClr val="black"/>
        </a:fontRef>
        <a:schemeClr val="dk1"/>
      </a:tcTxStyle>
      <a:tcStyle>
        <a:tcBdr>
          <a:left>
            <a:ln w="19050" cmpd="sng">
              <a:solidFill>
                <a:srgbClr val="FFFFFF"/>
              </a:solidFill>
            </a:ln>
          </a:left>
          <a:right>
            <a:ln w="19050" cmpd="sng">
              <a:solidFill>
                <a:srgbClr val="FFFFFF"/>
              </a:solidFill>
            </a:ln>
          </a:right>
          <a:top>
            <a:ln w="19050" cmpd="sng">
              <a:solidFill>
                <a:srgbClr val="FFFFFF"/>
              </a:solidFill>
            </a:ln>
          </a:top>
          <a:bottom>
            <a:ln w="19050" cmpd="sng">
              <a:solidFill>
                <a:srgbClr val="FFFFFF"/>
              </a:solidFill>
            </a:ln>
          </a:bottom>
          <a:insideH>
            <a:ln w="19050" cmpd="sng">
              <a:solidFill>
                <a:srgbClr val="FFFFFF"/>
              </a:solidFill>
            </a:ln>
          </a:insideH>
          <a:insideV>
            <a:ln w="19050" cmpd="sng">
              <a:solidFill>
                <a:srgbClr val="FFFFFF"/>
              </a:solidFill>
            </a:ln>
          </a:insideV>
        </a:tcBdr>
        <a:fill>
          <a:solidFill>
            <a:srgbClr val="FAF2E3"/>
          </a:solidFill>
        </a:fill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  <a:fill>
          <a:solidFill>
            <a:srgbClr val="BDDECC"/>
          </a:solidFill>
        </a:fill>
      </a:tcStyle>
    </a:lastCol>
    <a:firstCol>
      <a:tcStyle>
        <a:tcBdr/>
        <a:fill>
          <a:solidFill>
            <a:srgbClr val="BDDECC"/>
          </a:solidFill>
        </a:fill>
      </a:tcStyle>
    </a:firstCol>
    <a:lastRow>
      <a:tcStyle>
        <a:tcBdr/>
        <a:fill>
          <a:solidFill>
            <a:srgbClr val="BDDECC"/>
          </a:solidFill>
        </a:fill>
      </a:tcStyle>
    </a:lastRow>
    <a:firstRow>
      <a:tcTxStyle>
        <a:fontRef idx="minor">
          <a:prstClr val="black"/>
        </a:fontRef>
        <a:schemeClr val="dk1"/>
      </a:tcTxStyle>
      <a:tcStyle>
        <a:tcBdr/>
        <a:fill>
          <a:solidFill>
            <a:srgbClr val="5CBD7D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0629" autoAdjust="0"/>
  </p:normalViewPr>
  <p:slideViewPr>
    <p:cSldViewPr>
      <p:cViewPr varScale="1">
        <p:scale>
          <a:sx n="90" d="100"/>
          <a:sy n="90" d="100"/>
        </p:scale>
        <p:origin x="624" y="60"/>
      </p:cViewPr>
      <p:guideLst>
        <p:guide orient="horz" pos="803"/>
        <p:guide orient="horz" pos="1755"/>
        <p:guide orient="horz" pos="2174"/>
        <p:guide orient="horz" pos="3114"/>
        <p:guide orient="horz" pos="2412"/>
        <p:guide/>
        <p:guide orient="horz"/>
        <p:guide orient="horz" pos="32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3870" y="-120"/>
      </p:cViewPr>
      <p:guideLst>
        <p:guide orient="horz" pos="3132"/>
        <p:guide pos="214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7636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D0685E-4C7D-43DA-A5CC-0B0D5026355F}" type="datetimeFigureOut">
              <a:rPr lang="en-GB" smtClean="0"/>
              <a:t>02/09/2026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7636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5853F6-AE1D-4F34-9804-4AB3DFEE84BA}" type="slidenum">
              <a:rPr lang="en-GB" smtClean="0"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751611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7636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41F812-77C3-42B3-B29F-C106ACEB85AA}" type="datetimeFigureOut">
              <a:rPr lang="en-GB" smtClean="0"/>
              <a:t>02/09/2026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622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22694"/>
            <a:ext cx="5448300" cy="447413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7636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C6360D-640D-4769-B230-0EDE5D3F7EE4}" type="slidenum">
              <a:rPr lang="en-GB" smtClean="0"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787585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084A30-A648-6CAF-570D-8F2C22741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2728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15871E-A765-B620-8CC8-D88DB41A8D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43769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B9025B-53BB-C46B-C5B5-B004EE33D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49847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0AFC29-9B2F-4093-6974-9CBFB054F8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55AD0EAF-3FD6-11E2-12E7-1A849A3F2E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3405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008127-972E-E93A-5170-A0DF27A0B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58359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81DD4B-661F-17EB-1CAC-C2C6336246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68821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E275DB-5310-12DB-AF09-2AC020FA6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21299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D77B7C-2704-B6A0-148B-65FC768B0B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4346379E-2B44-2426-C3C8-3F1810268E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427331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1E26AA-3542-8F32-C1AA-81C5A8DC11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145C20B5-59E2-01DA-D0CB-D66C3B611E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260246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26212C-A512-2789-CD09-E30C4D95FE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F52840B5-6302-1BC9-C140-C0CD60C88F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576804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08CB19-AA4D-2362-FBCD-7F54D36602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7038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36FD58-DDA0-732B-55B4-8631B40A9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10232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DBE4E7-2164-1718-C7C9-8E60502779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8548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9E5A6E-CBEF-CB72-E463-6169FCF421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00766EE0-2DAC-B2D4-3653-D969F93EC7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025276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76698F-E24D-AB9D-EB07-80EA0CC442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7B91741A-A92E-CA61-35B1-1AA91F94F7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449733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With Ima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3F2B220-782F-097E-050F-38AB9A033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731990"/>
            <a:ext cx="9144000" cy="411510"/>
          </a:xfrm>
          <a:prstGeom prst="rect">
            <a:avLst/>
          </a:prstGeom>
          <a:solidFill>
            <a:srgbClr val="002E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BFE8C85-B8F1-A3AE-E6A7-B57FAD2AC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237482"/>
            <a:ext cx="9144000" cy="3494507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400" dirty="0"/>
          </a:p>
        </p:txBody>
      </p:sp>
      <p:sp>
        <p:nvSpPr>
          <p:cNvPr id="11" name="AutoShape 3"/>
          <p:cNvSpPr>
            <a:spLocks noChangeAspect="1" noChangeArrowheads="1" noTextEdit="1"/>
          </p:cNvSpPr>
          <p:nvPr userDrawn="1"/>
        </p:nvSpPr>
        <p:spPr bwMode="auto">
          <a:xfrm>
            <a:off x="0" y="0"/>
            <a:ext cx="9144000" cy="441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rtl="0"/>
            <a:endParaRPr lang="en-GB"/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1589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0" y="1476173"/>
            <a:ext cx="4914128" cy="407094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ts val="3400"/>
              </a:lnSpc>
              <a:defRPr sz="2800" b="0"/>
            </a:lvl1pPr>
          </a:lstStyle>
          <a:p>
            <a:r>
              <a:rPr lang="nl-NL"/>
              <a:t>Click to edit Master title style</a:t>
            </a:r>
            <a:endParaRPr lang="nl-NL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0" y="1991328"/>
            <a:ext cx="4914128" cy="292390"/>
          </a:xfrm>
        </p:spPr>
        <p:txBody>
          <a:bodyPr wrap="square" lIns="0" tIns="0" rIns="0" bIns="0" anchor="t" anchorCtr="0">
            <a:noAutofit/>
          </a:bodyPr>
          <a:lstStyle>
            <a:lvl1pPr marL="0" indent="0" algn="l">
              <a:lnSpc>
                <a:spcPts val="2400"/>
              </a:lnSpc>
              <a:buNone/>
              <a:defRPr sz="1800" i="1">
                <a:solidFill>
                  <a:srgbClr val="002E4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Click to edit Master subtitle style</a:t>
            </a:r>
            <a:endParaRPr lang="nl-NL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810000" y="2376000"/>
            <a:ext cx="3060000" cy="394554"/>
          </a:xfrm>
        </p:spPr>
        <p:txBody>
          <a:bodyPr lIns="0" rIns="0">
            <a:noAutofit/>
          </a:bodyPr>
          <a:lstStyle>
            <a:lvl1pPr marL="0" indent="0">
              <a:lnSpc>
                <a:spcPts val="1700"/>
              </a:lnSpc>
              <a:buFontTx/>
              <a:buNone/>
              <a:defRPr sz="1300"/>
            </a:lvl1pPr>
          </a:lstStyle>
          <a:p>
            <a:pPr lvl="0"/>
            <a:r>
              <a:rPr lang="nl-NL"/>
              <a:t>Click to edit Master text styles</a:t>
            </a:r>
            <a:endParaRPr lang="nl-NL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5CB0E9-9F1F-0723-0ED6-3B685F6A564C}"/>
              </a:ext>
            </a:extLst>
          </p:cNvPr>
          <p:cNvSpPr txBox="1"/>
          <p:nvPr userDrawn="1"/>
        </p:nvSpPr>
        <p:spPr>
          <a:xfrm>
            <a:off x="4022690" y="418681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nl-NL" sz="1400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7B4A065F-E17E-629F-91F3-F11AE978C26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799435" y="1235099"/>
            <a:ext cx="3347864" cy="3496892"/>
          </a:xfrm>
          <a:solidFill>
            <a:schemeClr val="accent4"/>
          </a:solidFill>
        </p:spPr>
        <p:txBody>
          <a:bodyPr/>
          <a:lstStyle>
            <a:lvl1pPr>
              <a:buClr>
                <a:schemeClr val="tx1"/>
              </a:buClr>
              <a:defRPr/>
            </a:lvl1pPr>
          </a:lstStyle>
          <a:p>
            <a:r>
              <a:rPr lang="nl-NL"/>
              <a:t>Click icon to add picture</a:t>
            </a:r>
            <a:endParaRPr lang="nl-NL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F971DD2-42AF-6AD1-FEEB-62B8021A1C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"/>
            <a:ext cx="9144000" cy="26061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400" dirty="0"/>
          </a:p>
        </p:txBody>
      </p:sp>
      <p:pic>
        <p:nvPicPr>
          <p:cNvPr id="9" name="corpLogo" descr="Logo Haskoning, slogan: Enhancing Society Together">
            <a:extLst>
              <a:ext uri="{FF2B5EF4-FFF2-40B4-BE49-F238E27FC236}">
                <a16:creationId xmlns:a16="http://schemas.microsoft.com/office/drawing/2014/main" id="{A19CEE42-5264-C1F0-006B-49A9F22280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00" y="475200"/>
            <a:ext cx="1514859" cy="554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195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/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D712268-61E2-C229-E055-1E896FC43D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20538"/>
            <a:ext cx="9144000" cy="847219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000" y="51470"/>
            <a:ext cx="8171999" cy="710481"/>
          </a:xfrm>
        </p:spPr>
        <p:txBody>
          <a:bodyPr lIns="0" tIns="46800" rIns="0" bIns="46800" anchor="ctr" anchorCtr="0"/>
          <a:lstStyle/>
          <a:p>
            <a:r>
              <a:rPr lang="nl-NL"/>
              <a:t>Click to edit Master title style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000" y="891412"/>
            <a:ext cx="8172566" cy="3780000"/>
          </a:xfrm>
        </p:spPr>
        <p:txBody>
          <a:bodyPr lIns="0" tIns="0" rIns="0" bIns="0">
            <a:normAutofit/>
          </a:bodyPr>
          <a:lstStyle>
            <a:lvl1pPr marL="285750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/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defRPr sz="1600"/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defRPr sz="1600"/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defRPr sz="1600"/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defRPr sz="1600"/>
            </a:lvl5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nl-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31F7836-E4B3-4985-A8BA-D04AF4A8C90B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66671601"/>
      </p:ext>
    </p:extLst>
  </p:cSld>
  <p:clrMapOvr>
    <a:masterClrMapping/>
  </p:clrMapOvr>
  <p:transition spd="slow"/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DF2C216-B603-03EC-B47E-7715F110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20538"/>
            <a:ext cx="9144000" cy="1160466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000" y="51470"/>
            <a:ext cx="8171999" cy="710481"/>
          </a:xfrm>
        </p:spPr>
        <p:txBody>
          <a:bodyPr anchor="ctr" anchorCtr="0"/>
          <a:lstStyle/>
          <a:p>
            <a:r>
              <a:rPr lang="nl-NL"/>
              <a:t>Click to edit Master title style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000" y="1220974"/>
            <a:ext cx="8172000" cy="3459527"/>
          </a:xfrm>
        </p:spPr>
        <p:txBody>
          <a:bodyPr lIns="0" tIns="0" rIns="0" bIns="0">
            <a:normAutofit/>
          </a:bodyPr>
          <a:lstStyle>
            <a:lvl1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1pPr>
            <a:lvl2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2pPr>
            <a:lvl3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3pPr>
            <a:lvl4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4pPr>
            <a:lvl5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5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nl-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31F7836-E4B3-4985-A8BA-D04AF4A8C90B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67999" y="815778"/>
            <a:ext cx="8172000" cy="32415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ts val="2480"/>
              </a:lnSpc>
              <a:buNone/>
              <a:defRPr sz="2400" i="1"/>
            </a:lvl1pPr>
          </a:lstStyle>
          <a:p>
            <a:pPr lvl="0"/>
            <a:r>
              <a:rPr lang="nl-NL"/>
              <a:t>Second Line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13794280"/>
      </p:ext>
    </p:extLst>
  </p:cSld>
  <p:clrMapOvr>
    <a:masterClrMapping/>
  </p:clrMapOvr>
  <p:transition spd="slow"/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- 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4B46899-5224-8E6F-4FDA-E00941CA9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20538"/>
            <a:ext cx="9144000" cy="847219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000" y="51470"/>
            <a:ext cx="8171999" cy="710481"/>
          </a:xfrm>
        </p:spPr>
        <p:txBody>
          <a:bodyPr lIns="0" tIns="0" rIns="0" bIns="0" anchor="ctr" anchorCtr="0"/>
          <a:lstStyle/>
          <a:p>
            <a:r>
              <a:rPr lang="nl-NL"/>
              <a:t>Click to edit Master title style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000" y="891412"/>
            <a:ext cx="3960000" cy="3789089"/>
          </a:xfrm>
        </p:spPr>
        <p:txBody>
          <a:bodyPr lIns="0" tIns="0" rIns="0" bIns="0">
            <a:normAutofit/>
          </a:bodyPr>
          <a:lstStyle>
            <a:lvl1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1pPr>
            <a:lvl2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2pPr>
            <a:lvl3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3pPr>
            <a:lvl4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4pPr>
            <a:lvl5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nl-N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31F7836-E4B3-4985-A8BA-D04AF4A8C90B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6" name="Content Placeholder 2"/>
          <p:cNvSpPr>
            <a:spLocks noGrp="1"/>
          </p:cNvSpPr>
          <p:nvPr>
            <p:ph sz="half" idx="13"/>
          </p:nvPr>
        </p:nvSpPr>
        <p:spPr>
          <a:xfrm>
            <a:off x="4680000" y="891412"/>
            <a:ext cx="3960000" cy="3789089"/>
          </a:xfrm>
        </p:spPr>
        <p:txBody>
          <a:bodyPr lIns="0" tIns="0" rIns="0" bIns="0">
            <a:normAutofit/>
          </a:bodyPr>
          <a:lstStyle>
            <a:lvl1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1pPr>
            <a:lvl2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2pPr>
            <a:lvl3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3pPr>
            <a:lvl4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4pPr>
            <a:lvl5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23155242"/>
      </p:ext>
    </p:extLst>
  </p:cSld>
  <p:clrMapOvr>
    <a:masterClrMapping/>
  </p:clrMapOvr>
  <p:transition spd="slow"/>
  <p:hf hdr="0" ftr="0" dt="0"/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5449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- Text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A5EC9896-07FC-A796-32D7-F60CF9F80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31704" y="826681"/>
            <a:ext cx="4612296" cy="3905309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DCA08F0-D5DE-C9F9-98C8-AE5953AB1C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20538"/>
            <a:ext cx="9144000" cy="847219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000" y="51470"/>
            <a:ext cx="8171999" cy="710481"/>
          </a:xfrm>
        </p:spPr>
        <p:txBody>
          <a:bodyPr anchor="ctr" anchorCtr="0"/>
          <a:lstStyle/>
          <a:p>
            <a:r>
              <a:rPr lang="nl-NL"/>
              <a:t>Click to edit Master title style</a:t>
            </a:r>
            <a:endParaRPr lang="nl-N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31F7836-E4B3-4985-A8BA-D04AF4A8C90B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468000" y="891412"/>
            <a:ext cx="3960000" cy="3780000"/>
          </a:xfrm>
        </p:spPr>
        <p:txBody>
          <a:bodyPr lIns="0" tIns="0" rIns="0" bIns="0">
            <a:normAutofit/>
          </a:bodyPr>
          <a:lstStyle>
            <a:lvl1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1pPr>
            <a:lvl2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2pPr>
            <a:lvl3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3pPr>
            <a:lvl4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4pPr>
            <a:lvl5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nl-NL" dirty="0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7DB9C345-7270-9A2D-EB67-61D12D33165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30423" y="892175"/>
            <a:ext cx="3974025" cy="3779838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l-NL" dirty="0"/>
              <a:t>       </a:t>
            </a:r>
          </a:p>
        </p:txBody>
      </p:sp>
    </p:spTree>
    <p:extLst>
      <p:ext uri="{BB962C8B-B14F-4D97-AF65-F5344CB8AC3E}">
        <p14:creationId xmlns:p14="http://schemas.microsoft.com/office/powerpoint/2010/main" val="568762496"/>
      </p:ext>
    </p:extLst>
  </p:cSld>
  <p:clrMapOvr>
    <a:masterClrMapping/>
  </p:clrMapOvr>
  <p:transition spd="slow"/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- Uneq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6C611E1-00E9-10F1-9B5F-F99466122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20538"/>
            <a:ext cx="9144000" cy="847219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000" y="51470"/>
            <a:ext cx="8171999" cy="710481"/>
          </a:xfrm>
        </p:spPr>
        <p:txBody>
          <a:bodyPr anchor="ctr" anchorCtr="0"/>
          <a:lstStyle/>
          <a:p>
            <a:r>
              <a:rPr lang="nl-NL"/>
              <a:t>Click to edit Master title style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8000" y="891412"/>
            <a:ext cx="3240000" cy="3784278"/>
          </a:xfrm>
        </p:spPr>
        <p:txBody>
          <a:bodyPr lIns="0" tIns="0" rIns="0" bIns="0">
            <a:normAutofit/>
          </a:bodyPr>
          <a:lstStyle>
            <a:lvl1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1pPr>
            <a:lvl2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2pPr>
            <a:lvl3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3pPr>
            <a:lvl4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4pPr>
            <a:lvl5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nl-N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31F7836-E4B3-4985-A8BA-D04AF4A8C90B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3964610" y="896957"/>
            <a:ext cx="4679950" cy="3778734"/>
          </a:xfrm>
        </p:spPr>
        <p:txBody>
          <a:bodyPr lIns="0" tIns="0" rIns="0" bIns="0">
            <a:normAutofit/>
          </a:bodyPr>
          <a:lstStyle>
            <a:lvl1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1pPr>
            <a:lvl2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2pPr>
            <a:lvl3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3pPr>
            <a:lvl4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4pPr>
            <a:lvl5pPr>
              <a:lnSpc>
                <a:spcPct val="100000"/>
              </a:lnSpc>
              <a:spcAft>
                <a:spcPts val="600"/>
              </a:spcAft>
              <a:buClr>
                <a:schemeClr val="accent1"/>
              </a:buClr>
              <a:defRPr sz="1600"/>
            </a:lvl5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44886320"/>
      </p:ext>
    </p:extLst>
  </p:cSld>
  <p:clrMapOvr>
    <a:masterClrMapping/>
  </p:clrMapOvr>
  <p:transition spd="slow"/>
  <p:hf hdr="0" ftr="0" dt="0"/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544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>
            <a:extLst>
              <a:ext uri="{FF2B5EF4-FFF2-40B4-BE49-F238E27FC236}">
                <a16:creationId xmlns:a16="http://schemas.microsoft.com/office/drawing/2014/main" id="{833CAD8B-045E-633C-0B60-641EB17DB6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291831"/>
            <a:ext cx="9144000" cy="1440159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400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A07B4784-54C2-D2ED-5142-B9477B8929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"/>
            <a:ext cx="9144000" cy="329183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000" y="51470"/>
            <a:ext cx="8171999" cy="710481"/>
          </a:xfrm>
        </p:spPr>
        <p:txBody>
          <a:bodyPr anchor="ctr"/>
          <a:lstStyle/>
          <a:p>
            <a:r>
              <a:rPr lang="nl-NL"/>
              <a:t>Click to edit Master title style</a:t>
            </a:r>
            <a:endParaRPr lang="nl-NL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31F7836-E4B3-4985-A8BA-D04AF4A8C90B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5" name="Media Placeholder 4"/>
          <p:cNvSpPr>
            <a:spLocks noGrp="1"/>
          </p:cNvSpPr>
          <p:nvPr>
            <p:ph type="media" sz="quarter" idx="11"/>
          </p:nvPr>
        </p:nvSpPr>
        <p:spPr>
          <a:xfrm>
            <a:off x="468314" y="842162"/>
            <a:ext cx="8172000" cy="3828718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Click icon to add media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32609422"/>
      </p:ext>
    </p:extLst>
  </p:cSld>
  <p:clrMapOvr>
    <a:masterClrMapping/>
  </p:clrMapOvr>
  <p:transition spd="slow"/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A23486E-B397-F9B4-C21C-27B67C47ED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300" y="564"/>
            <a:ext cx="6122964" cy="473199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4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7A41671-D652-FC1B-39C8-7D23F08E2D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26263" y="-2383"/>
            <a:ext cx="3021037" cy="473199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400" dirty="0"/>
          </a:p>
        </p:txBody>
      </p:sp>
      <p:sp>
        <p:nvSpPr>
          <p:cNvPr id="5" name="Picture Placeholder 13">
            <a:extLst>
              <a:ext uri="{FF2B5EF4-FFF2-40B4-BE49-F238E27FC236}">
                <a16:creationId xmlns:a16="http://schemas.microsoft.com/office/drawing/2014/main" id="{647A6A2B-7251-3754-48F7-179A52ABD5F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799435" y="267494"/>
            <a:ext cx="3021037" cy="4248472"/>
          </a:xfrm>
        </p:spPr>
        <p:txBody>
          <a:bodyPr/>
          <a:lstStyle>
            <a:lvl1pPr>
              <a:buClr>
                <a:schemeClr val="tx1"/>
              </a:buClr>
              <a:defRPr/>
            </a:lvl1pPr>
          </a:lstStyle>
          <a:p>
            <a:r>
              <a:rPr lang="nl-NL"/>
              <a:t>Click icon to add picture</a:t>
            </a:r>
            <a:endParaRPr lang="nl-NL" dirty="0"/>
          </a:p>
        </p:txBody>
      </p:sp>
      <p:sp>
        <p:nvSpPr>
          <p:cNvPr id="11" name="AutoShape 3"/>
          <p:cNvSpPr>
            <a:spLocks noChangeAspect="1" noChangeArrowheads="1" noTextEdit="1"/>
          </p:cNvSpPr>
          <p:nvPr userDrawn="1"/>
        </p:nvSpPr>
        <p:spPr bwMode="auto">
          <a:xfrm>
            <a:off x="0" y="0"/>
            <a:ext cx="9144000" cy="441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AutoShape 3"/>
          <p:cNvSpPr>
            <a:spLocks noChangeAspect="1" noChangeArrowheads="1" noTextEdit="1"/>
          </p:cNvSpPr>
          <p:nvPr userDrawn="1"/>
        </p:nvSpPr>
        <p:spPr bwMode="auto">
          <a:xfrm>
            <a:off x="1589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0" y="1408021"/>
            <a:ext cx="7128792" cy="407094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ts val="3400"/>
              </a:lnSpc>
              <a:defRPr sz="2800" b="0">
                <a:solidFill>
                  <a:srgbClr val="002E4F"/>
                </a:solidFill>
              </a:defRPr>
            </a:lvl1pPr>
          </a:lstStyle>
          <a:p>
            <a:r>
              <a:rPr lang="nl-NL"/>
              <a:t>Click to edit Master title style</a:t>
            </a:r>
            <a:endParaRPr lang="nl-NL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0" y="1923176"/>
            <a:ext cx="5204952" cy="540310"/>
          </a:xfrm>
        </p:spPr>
        <p:txBody>
          <a:bodyPr wrap="square" lIns="0" tIns="0" rIns="0" bIns="0" anchor="t" anchorCtr="0">
            <a:noAutofit/>
          </a:bodyPr>
          <a:lstStyle>
            <a:lvl1pPr marL="0" indent="0" algn="l">
              <a:lnSpc>
                <a:spcPts val="2400"/>
              </a:lnSpc>
              <a:buNone/>
              <a:defRPr sz="1800" i="1">
                <a:solidFill>
                  <a:srgbClr val="002E4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Click to edit Master subtitle style</a:t>
            </a:r>
            <a:endParaRPr lang="nl-NL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810000" y="2609244"/>
            <a:ext cx="2397464" cy="394554"/>
          </a:xfrm>
        </p:spPr>
        <p:txBody>
          <a:bodyPr lIns="0" rIns="0">
            <a:noAutofit/>
          </a:bodyPr>
          <a:lstStyle>
            <a:lvl1pPr marL="0" indent="0">
              <a:lnSpc>
                <a:spcPts val="1700"/>
              </a:lnSpc>
              <a:buFontTx/>
              <a:buNone/>
              <a:defRPr sz="1300">
                <a:solidFill>
                  <a:srgbClr val="002E4F"/>
                </a:solidFill>
              </a:defRPr>
            </a:lvl1pPr>
          </a:lstStyle>
          <a:p>
            <a:pPr lvl="0"/>
            <a:r>
              <a:rPr lang="nl-NL"/>
              <a:t>Click to edit Master text styles</a:t>
            </a:r>
            <a:endParaRPr lang="nl-NL" dirty="0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D8E8BA1E-6150-5464-0DC8-FD0672787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67544" y="4831200"/>
            <a:ext cx="180000" cy="135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31F7836-E4B3-4985-A8BA-D04AF4A8C90B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705701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/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4CF85A6-B17F-10F8-8729-7D0FE3A19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2949966"/>
            <a:ext cx="9144000" cy="1782023"/>
          </a:xfrm>
          <a:prstGeom prst="rect">
            <a:avLst/>
          </a:prstGeom>
          <a:solidFill>
            <a:srgbClr val="EBA6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4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DCEC74B-4DCD-2007-B624-A853E417C4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"/>
            <a:ext cx="9144000" cy="2949966"/>
          </a:xfrm>
          <a:prstGeom prst="rect">
            <a:avLst/>
          </a:prstGeom>
          <a:solidFill>
            <a:srgbClr val="FAF2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buClr>
                <a:schemeClr val="bg2"/>
              </a:buClr>
              <a:defRPr>
                <a:solidFill>
                  <a:schemeClr val="bg1"/>
                </a:solidFill>
              </a:defRPr>
            </a:lvl1pPr>
          </a:lstStyle>
          <a:p>
            <a:fld id="{C31F7836-E4B3-4985-A8BA-D04AF4A8C90B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468000" y="896788"/>
            <a:ext cx="8171999" cy="2031325"/>
          </a:xfrm>
        </p:spPr>
        <p:txBody>
          <a:bodyPr wrap="square" lIns="0" tIns="0" rIns="0" bIns="0" anchor="ctr">
            <a:spAutoFit/>
          </a:bodyPr>
          <a:lstStyle>
            <a:lvl1pPr>
              <a:defRPr sz="2000"/>
            </a:lvl1pPr>
          </a:lstStyle>
          <a:p>
            <a:r>
              <a:rPr lang="nl-NL" b="0" dirty="0"/>
              <a:t>We look forward to working with you. </a:t>
            </a:r>
            <a:br>
              <a:rPr lang="nl-NL" b="0" dirty="0"/>
            </a:br>
            <a:br>
              <a:rPr lang="nl-NL" b="0" dirty="0"/>
            </a:br>
            <a:r>
              <a:rPr lang="nl-NL" b="0" dirty="0"/>
              <a:t>For more information visit our website</a:t>
            </a:r>
            <a:br>
              <a:rPr lang="nl-NL" b="0" dirty="0"/>
            </a:br>
            <a:r>
              <a:rPr lang="nl-NL" b="0" dirty="0"/>
              <a:t>haskoning.com</a:t>
            </a:r>
            <a:br>
              <a:rPr lang="nl-NL" b="0" dirty="0"/>
            </a:br>
            <a:br>
              <a:rPr lang="nl-NL" b="0" dirty="0"/>
            </a:br>
            <a:r>
              <a:rPr lang="nl-NL" sz="2000" b="0" dirty="0"/>
              <a:t>Contact: info@haskoning.com</a:t>
            </a:r>
            <a:br>
              <a:rPr lang="nl-NL" dirty="0"/>
            </a:br>
            <a:endParaRPr lang="nl-NL" sz="12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1043608" y="2949967"/>
            <a:ext cx="3024336" cy="4505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300000"/>
              </a:lnSpc>
            </a:pPr>
            <a:r>
              <a:rPr lang="nl-NL" sz="1200">
                <a:solidFill>
                  <a:srgbClr val="002E4F"/>
                </a:solidFill>
                <a:latin typeface="Arial"/>
                <a:cs typeface="Arial"/>
              </a:rPr>
              <a:t>linkedin.com/company/haskoning</a:t>
            </a:r>
            <a:endParaRPr lang="nl-NL" sz="1200" dirty="0">
              <a:solidFill>
                <a:srgbClr val="002E4F"/>
              </a:solidFill>
              <a:latin typeface="Arial"/>
              <a:cs typeface="Arial"/>
            </a:endParaRPr>
          </a:p>
        </p:txBody>
      </p:sp>
      <p:pic>
        <p:nvPicPr>
          <p:cNvPr id="13" name="Picture 12" descr="Linkedin logo">
            <a:extLst>
              <a:ext uri="{FF2B5EF4-FFF2-40B4-BE49-F238E27FC236}">
                <a16:creationId xmlns:a16="http://schemas.microsoft.com/office/drawing/2014/main" id="{ED0315E7-7B0F-52C5-22D7-6D855E9A4F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7544" y="3168596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07700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4CF85A6-B17F-10F8-8729-7D0FE3A19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2949966"/>
            <a:ext cx="9144000" cy="1782023"/>
          </a:xfrm>
          <a:prstGeom prst="rect">
            <a:avLst/>
          </a:prstGeom>
          <a:solidFill>
            <a:srgbClr val="FCB07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4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DCEC74B-4DCD-2007-B624-A853E417C4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"/>
            <a:ext cx="9144000" cy="2949966"/>
          </a:xfrm>
          <a:prstGeom prst="rect">
            <a:avLst/>
          </a:prstGeom>
          <a:solidFill>
            <a:srgbClr val="FAF2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buClr>
                <a:schemeClr val="bg2"/>
              </a:buClr>
              <a:defRPr>
                <a:solidFill>
                  <a:schemeClr val="bg1"/>
                </a:solidFill>
              </a:defRPr>
            </a:lvl1pPr>
          </a:lstStyle>
          <a:p>
            <a:fld id="{C31F7836-E4B3-4985-A8BA-D04AF4A8C90B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468000" y="896788"/>
            <a:ext cx="8171999" cy="2031325"/>
          </a:xfrm>
        </p:spPr>
        <p:txBody>
          <a:bodyPr wrap="square" lIns="0" tIns="0" rIns="0" bIns="0" anchor="ctr">
            <a:spAutoFit/>
          </a:bodyPr>
          <a:lstStyle>
            <a:lvl1pPr>
              <a:defRPr sz="2000"/>
            </a:lvl1pPr>
          </a:lstStyle>
          <a:p>
            <a:r>
              <a:rPr lang="nl-NL" b="0" dirty="0"/>
              <a:t>We look forward to working with you. </a:t>
            </a:r>
            <a:br>
              <a:rPr lang="nl-NL" b="0" dirty="0"/>
            </a:br>
            <a:br>
              <a:rPr lang="nl-NL" b="0" dirty="0"/>
            </a:br>
            <a:r>
              <a:rPr lang="nl-NL" b="0" dirty="0"/>
              <a:t>For more information visit our website</a:t>
            </a:r>
            <a:br>
              <a:rPr lang="nl-NL" b="0" dirty="0"/>
            </a:br>
            <a:r>
              <a:rPr lang="nl-NL" b="0" dirty="0"/>
              <a:t>haskoning.com</a:t>
            </a:r>
            <a:br>
              <a:rPr lang="nl-NL" b="0" dirty="0"/>
            </a:br>
            <a:br>
              <a:rPr lang="nl-NL" b="0" dirty="0"/>
            </a:br>
            <a:r>
              <a:rPr lang="nl-NL" sz="2000" b="0" dirty="0"/>
              <a:t>Contact: info@haskoning.com</a:t>
            </a:r>
            <a:br>
              <a:rPr lang="nl-NL" dirty="0"/>
            </a:br>
            <a:endParaRPr lang="nl-NL" sz="12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1043608" y="2949967"/>
            <a:ext cx="3024336" cy="4505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300000"/>
              </a:lnSpc>
            </a:pPr>
            <a:r>
              <a:rPr lang="nl-NL" sz="1200">
                <a:solidFill>
                  <a:srgbClr val="002E4F"/>
                </a:solidFill>
                <a:latin typeface="Arial"/>
                <a:cs typeface="Arial"/>
              </a:rPr>
              <a:t>linkedin.com/company/haskoning</a:t>
            </a:r>
            <a:endParaRPr lang="nl-NL" sz="1200" dirty="0">
              <a:solidFill>
                <a:srgbClr val="002E4F"/>
              </a:solidFill>
              <a:latin typeface="Arial"/>
              <a:cs typeface="Arial"/>
            </a:endParaRPr>
          </a:p>
        </p:txBody>
      </p:sp>
      <p:pic>
        <p:nvPicPr>
          <p:cNvPr id="13" name="Picture 12" descr="Linkedin logo">
            <a:extLst>
              <a:ext uri="{FF2B5EF4-FFF2-40B4-BE49-F238E27FC236}">
                <a16:creationId xmlns:a16="http://schemas.microsoft.com/office/drawing/2014/main" id="{ED0315E7-7B0F-52C5-22D7-6D855E9A4F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7544" y="3168596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09783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6DCD51B5-317A-7442-12F4-01AFE605E0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20538"/>
            <a:ext cx="9144000" cy="847219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400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8000" y="51470"/>
            <a:ext cx="8171999" cy="710481"/>
          </a:xfrm>
        </p:spPr>
        <p:txBody>
          <a:bodyPr anchor="ctr"/>
          <a:lstStyle/>
          <a:p>
            <a:r>
              <a:rPr lang="nl-NL"/>
              <a:t>Click to edit Master title style</a:t>
            </a:r>
            <a:endParaRPr lang="nl-NL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31F7836-E4B3-4985-A8BA-D04AF4A8C90B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12242005"/>
      </p:ext>
    </p:extLst>
  </p:cSld>
  <p:clrMapOvr>
    <a:masterClrMapping/>
  </p:clrMapOvr>
  <p:transition spd="slow"/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31F7836-E4B3-4985-A8BA-D04AF4A8C90B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92591932"/>
      </p:ext>
    </p:extLst>
  </p:cSld>
  <p:clrMapOvr>
    <a:masterClrMapping/>
  </p:clrMapOvr>
  <p:transition spd="slow"/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68000" y="51470"/>
            <a:ext cx="8171999" cy="710481"/>
          </a:xfrm>
          <a:prstGeom prst="rect">
            <a:avLst/>
          </a:prstGeom>
        </p:spPr>
        <p:txBody>
          <a:bodyPr vert="horz" lIns="0" tIns="45720" rIns="0" bIns="45720" rtlCol="0" anchor="ctr" anchorCtr="0">
            <a:normAutofit/>
          </a:bodyPr>
          <a:lstStyle/>
          <a:p>
            <a:r>
              <a:rPr lang="nl-NL"/>
              <a:t>Click to edit Master title style</a:t>
            </a:r>
            <a:endParaRPr lang="nl-NL" dirty="0"/>
          </a:p>
        </p:txBody>
      </p:sp>
      <p:sp>
        <p:nvSpPr>
          <p:cNvPr id="5" name="Text Placeholder 2"/>
          <p:cNvSpPr>
            <a:spLocks noGrp="1"/>
          </p:cNvSpPr>
          <p:nvPr>
            <p:ph idx="1"/>
          </p:nvPr>
        </p:nvSpPr>
        <p:spPr>
          <a:xfrm>
            <a:off x="468000" y="4138649"/>
            <a:ext cx="8172566" cy="59434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>
              <a:buFontTx/>
              <a:buNone/>
              <a:defRPr i="1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Click to edit Master text styles</a:t>
            </a:r>
            <a:endParaRPr lang="nl-NL" dirty="0"/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467544" y="4831200"/>
            <a:ext cx="180000" cy="13500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31F7836-E4B3-4985-A8BA-D04AF4A8C90B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5B8C648D-F6B7-DF11-D6DF-925D7E15420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878400"/>
            <a:ext cx="9144000" cy="29484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l-NL" dirty="0"/>
              <a:t>       </a:t>
            </a:r>
          </a:p>
        </p:txBody>
      </p:sp>
    </p:spTree>
    <p:extLst>
      <p:ext uri="{BB962C8B-B14F-4D97-AF65-F5344CB8AC3E}">
        <p14:creationId xmlns:p14="http://schemas.microsoft.com/office/powerpoint/2010/main" val="3475784192"/>
      </p:ext>
    </p:extLst>
  </p:cSld>
  <p:clrMapOvr>
    <a:masterClrMapping/>
  </p:clrMapOvr>
  <p:transition spd="slow"/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screen Pictur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602DBA8-B41D-BD51-A34C-17057F1F2E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932040" y="-20577"/>
            <a:ext cx="3742232" cy="1512207"/>
          </a:xfrm>
          <a:prstGeom prst="rect">
            <a:avLst/>
          </a:prstGeom>
          <a:solidFill>
            <a:srgbClr val="FAF2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004000" y="356400"/>
            <a:ext cx="3600000" cy="1080000"/>
          </a:xfrm>
          <a:noFill/>
        </p:spPr>
        <p:txBody>
          <a:bodyPr>
            <a:normAutofit/>
          </a:bodyPr>
          <a:lstStyle>
            <a:lvl1pPr marL="270000" indent="-270000">
              <a:buFont typeface="Arial" panose="020B0604020202020204" pitchFamily="34" charset="0"/>
              <a:buChar char="&gt;"/>
              <a:defRPr sz="1600" i="1" baseline="0"/>
            </a:lvl1pPr>
            <a:lvl2pPr marL="540000" indent="-270000">
              <a:buFont typeface="Arial" panose="020B0604020202020204" pitchFamily="34" charset="0"/>
              <a:buChar char="&gt;"/>
              <a:defRPr sz="1700"/>
            </a:lvl2pPr>
            <a:lvl3pPr marL="810000" indent="-270000">
              <a:buFont typeface="Arial" panose="020B0604020202020204" pitchFamily="34" charset="0"/>
              <a:buChar char="&gt;"/>
              <a:defRPr sz="1700"/>
            </a:lvl3pPr>
            <a:lvl4pPr marL="1080000" indent="-270000">
              <a:buFont typeface="Arial" panose="020B0604020202020204" pitchFamily="34" charset="0"/>
              <a:buChar char="&gt;"/>
              <a:defRPr sz="1700"/>
            </a:lvl4pPr>
            <a:lvl5pPr marL="1350000" indent="-270000">
              <a:buFont typeface="Arial" panose="020B0604020202020204" pitchFamily="34" charset="0"/>
              <a:buChar char="&gt;"/>
              <a:defRPr sz="1700"/>
            </a:lvl5pPr>
          </a:lstStyle>
          <a:p>
            <a:pPr lvl="0"/>
            <a:r>
              <a:rPr lang="nl-NL"/>
              <a:t>This is a picture and caption slide example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58326382"/>
      </p:ext>
    </p:extLst>
  </p:cSld>
  <p:clrMapOvr>
    <a:masterClrMapping/>
  </p:clrMapOvr>
  <p:transition spd="slow"/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screen Pictur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9B231F4-C0E9-7211-D6A6-609DBE8DF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932040" y="3681093"/>
            <a:ext cx="3742232" cy="1512207"/>
          </a:xfrm>
          <a:prstGeom prst="rect">
            <a:avLst/>
          </a:prstGeom>
          <a:solidFill>
            <a:srgbClr val="FAF2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400" dirty="0"/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5004000" y="3707100"/>
            <a:ext cx="3600000" cy="1080000"/>
          </a:xfrm>
          <a:noFill/>
        </p:spPr>
        <p:txBody>
          <a:bodyPr>
            <a:normAutofit/>
          </a:bodyPr>
          <a:lstStyle>
            <a:lvl1pPr marL="270000" indent="-270000">
              <a:buFont typeface="Arial" panose="020B0604020202020204" pitchFamily="34" charset="0"/>
              <a:buChar char="&gt;"/>
              <a:defRPr sz="1600" i="1" baseline="0"/>
            </a:lvl1pPr>
            <a:lvl2pPr marL="540000" indent="-270000">
              <a:buFont typeface="Arial" panose="020B0604020202020204" pitchFamily="34" charset="0"/>
              <a:buChar char="&gt;"/>
              <a:defRPr sz="1700"/>
            </a:lvl2pPr>
            <a:lvl3pPr marL="810000" indent="-270000">
              <a:buFont typeface="Arial" panose="020B0604020202020204" pitchFamily="34" charset="0"/>
              <a:buChar char="&gt;"/>
              <a:defRPr sz="1700"/>
            </a:lvl3pPr>
            <a:lvl4pPr marL="1080000" indent="-270000">
              <a:buFont typeface="Arial" panose="020B0604020202020204" pitchFamily="34" charset="0"/>
              <a:buChar char="&gt;"/>
              <a:defRPr sz="1700"/>
            </a:lvl4pPr>
            <a:lvl5pPr marL="1350000" indent="-270000">
              <a:buFont typeface="Arial" panose="020B0604020202020204" pitchFamily="34" charset="0"/>
              <a:buChar char="&gt;"/>
              <a:defRPr sz="1700"/>
            </a:lvl5pPr>
          </a:lstStyle>
          <a:p>
            <a:pPr lvl="0"/>
            <a:r>
              <a:rPr lang="nl-NL"/>
              <a:t>This is a picture and caption slide example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8607165"/>
      </p:ext>
    </p:extLst>
  </p:cSld>
  <p:clrMapOvr>
    <a:masterClrMapping/>
  </p:clrMapOvr>
  <p:transition spd="slow"/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screen Pictur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FCD27D0-F902-163D-DA85-72826BD3F8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8313" y="3681093"/>
            <a:ext cx="3742232" cy="1512207"/>
          </a:xfrm>
          <a:prstGeom prst="rect">
            <a:avLst/>
          </a:prstGeom>
          <a:solidFill>
            <a:srgbClr val="FAF2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400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536593" y="3707100"/>
            <a:ext cx="3600000" cy="1080000"/>
          </a:xfrm>
          <a:noFill/>
        </p:spPr>
        <p:txBody>
          <a:bodyPr>
            <a:normAutofit/>
          </a:bodyPr>
          <a:lstStyle>
            <a:lvl1pPr marL="270000" indent="-270000">
              <a:buFont typeface="Arial" panose="020B0604020202020204" pitchFamily="34" charset="0"/>
              <a:buChar char="&gt;"/>
              <a:defRPr sz="1600" i="1" baseline="0"/>
            </a:lvl1pPr>
            <a:lvl2pPr marL="540000" indent="-270000">
              <a:buFont typeface="Arial" panose="020B0604020202020204" pitchFamily="34" charset="0"/>
              <a:buChar char="&gt;"/>
              <a:defRPr sz="1700"/>
            </a:lvl2pPr>
            <a:lvl3pPr marL="810000" indent="-270000">
              <a:buFont typeface="Arial" panose="020B0604020202020204" pitchFamily="34" charset="0"/>
              <a:buChar char="&gt;"/>
              <a:defRPr sz="1700"/>
            </a:lvl3pPr>
            <a:lvl4pPr marL="1080000" indent="-270000">
              <a:buFont typeface="Arial" panose="020B0604020202020204" pitchFamily="34" charset="0"/>
              <a:buChar char="&gt;"/>
              <a:defRPr sz="1700"/>
            </a:lvl4pPr>
            <a:lvl5pPr marL="1350000" indent="-270000">
              <a:buFont typeface="Arial" panose="020B0604020202020204" pitchFamily="34" charset="0"/>
              <a:buChar char="&gt;"/>
              <a:defRPr sz="1700"/>
            </a:lvl5pPr>
          </a:lstStyle>
          <a:p>
            <a:pPr lvl="0"/>
            <a:r>
              <a:rPr lang="nl-NL"/>
              <a:t>This is a picture and caption slide example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20914489"/>
      </p:ext>
    </p:extLst>
  </p:cSld>
  <p:clrMapOvr>
    <a:masterClrMapping/>
  </p:clrMapOvr>
  <p:transition spd="slow"/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screen Picture 4"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A0E1B8A-A501-2BA4-6BC1-A081307238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8313" y="-20577"/>
            <a:ext cx="3742232" cy="1512207"/>
          </a:xfrm>
          <a:prstGeom prst="rect">
            <a:avLst/>
          </a:prstGeom>
          <a:solidFill>
            <a:srgbClr val="FAF2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400" dirty="0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536593" y="356400"/>
            <a:ext cx="3600000" cy="1080000"/>
          </a:xfrm>
          <a:noFill/>
        </p:spPr>
        <p:txBody>
          <a:bodyPr>
            <a:normAutofit/>
          </a:bodyPr>
          <a:lstStyle>
            <a:lvl1pPr marL="270000" indent="-270000">
              <a:buFont typeface="Arial" panose="020B0604020202020204" pitchFamily="34" charset="0"/>
              <a:buChar char="&gt;"/>
              <a:defRPr sz="1600" i="1" baseline="0"/>
            </a:lvl1pPr>
            <a:lvl2pPr marL="540000" indent="-270000">
              <a:buFont typeface="Arial" panose="020B0604020202020204" pitchFamily="34" charset="0"/>
              <a:buChar char="&gt;"/>
              <a:defRPr sz="1700"/>
            </a:lvl2pPr>
            <a:lvl3pPr marL="810000" indent="-270000">
              <a:buFont typeface="Arial" panose="020B0604020202020204" pitchFamily="34" charset="0"/>
              <a:buChar char="&gt;"/>
              <a:defRPr sz="1700"/>
            </a:lvl3pPr>
            <a:lvl4pPr marL="1080000" indent="-270000">
              <a:buFont typeface="Arial" panose="020B0604020202020204" pitchFamily="34" charset="0"/>
              <a:buChar char="&gt;"/>
              <a:defRPr sz="1700"/>
            </a:lvl4pPr>
            <a:lvl5pPr marL="1350000" indent="-270000">
              <a:buFont typeface="Arial" panose="020B0604020202020204" pitchFamily="34" charset="0"/>
              <a:buChar char="&gt;"/>
              <a:defRPr sz="1700"/>
            </a:lvl5pPr>
          </a:lstStyle>
          <a:p>
            <a:pPr lvl="0"/>
            <a:r>
              <a:rPr lang="nl-NL"/>
              <a:t>This is a picture and caption slide example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67011463"/>
      </p:ext>
    </p:extLst>
  </p:cSld>
  <p:clrMapOvr>
    <a:masterClrMapping/>
  </p:clrMapOvr>
  <p:transition spd="slow"/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A5ED4D-4722-484D-9904-BD8BB36EE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6EB531B-0F59-4EFE-B952-F09E3C15EC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43B12CE-15B3-44B1-9CE7-37CF383DC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91958-4BDD-499D-8EA1-08D70AFF6B72}" type="datetimeFigureOut">
              <a:rPr lang="nl-NL" smtClean="0"/>
              <a:t>2-9-2026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D5E43DC-4BFA-4C35-A751-B25261450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82FFAF7-5644-4BEC-94EE-3F52E83E5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BF2B8-9C1B-4251-AD18-B40FFD58897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21609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5">
            <a:extLst>
              <a:ext uri="{FF2B5EF4-FFF2-40B4-BE49-F238E27FC236}">
                <a16:creationId xmlns:a16="http://schemas.microsoft.com/office/drawing/2014/main" id="{A5409793-283C-F046-AEE8-65371F8CE0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731990"/>
            <a:ext cx="9144000" cy="41151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40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67999" y="123478"/>
            <a:ext cx="8172000" cy="638473"/>
          </a:xfrm>
          <a:prstGeom prst="rect">
            <a:avLst/>
          </a:prstGeom>
        </p:spPr>
        <p:txBody>
          <a:bodyPr vert="horz" lIns="0" tIns="45720" rIns="0" bIns="45720" rtlCol="0" anchor="ctr" anchorCtr="0">
            <a:normAutofit/>
          </a:bodyPr>
          <a:lstStyle/>
          <a:p>
            <a:r>
              <a:rPr lang="nl-NL"/>
              <a:t>Click to edit Master title style</a:t>
            </a:r>
            <a:endParaRPr lang="nl-NL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000" y="891412"/>
            <a:ext cx="8172566" cy="378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nl-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7544" y="4831200"/>
            <a:ext cx="180000" cy="135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C31F7836-E4B3-4985-A8BA-D04AF4A8C90B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Footer"/>
          <p:cNvSpPr txBox="1"/>
          <p:nvPr/>
        </p:nvSpPr>
        <p:spPr>
          <a:xfrm>
            <a:off x="720000" y="4831200"/>
            <a:ext cx="4320000" cy="1350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nl-NL" sz="9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Diepesmeercorridor | 3 september 2026</a:t>
            </a:r>
            <a:endParaRPr lang="nl-NL" sz="9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Wordmark" descr="wordmark">
            <a:extLst>
              <a:ext uri="{FF2B5EF4-FFF2-40B4-BE49-F238E27FC236}">
                <a16:creationId xmlns:a16="http://schemas.microsoft.com/office/drawing/2014/main" id="{ECE8A89F-37F6-1657-D9BB-94B85FB3D7F1}"/>
              </a:ext>
            </a:extLst>
          </p:cNvPr>
          <p:cNvSpPr txBox="1"/>
          <p:nvPr userDrawn="1"/>
        </p:nvSpPr>
        <p:spPr>
          <a:xfrm>
            <a:off x="6156176" y="4831200"/>
            <a:ext cx="2483823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nl-NL" sz="900" noProof="1">
                <a:solidFill>
                  <a:schemeClr val="bg1"/>
                </a:solidFill>
              </a:rPr>
              <a:t>Haskoning</a:t>
            </a:r>
          </a:p>
        </p:txBody>
      </p:sp>
    </p:spTree>
    <p:extLst>
      <p:ext uri="{BB962C8B-B14F-4D97-AF65-F5344CB8AC3E}">
        <p14:creationId xmlns:p14="http://schemas.microsoft.com/office/powerpoint/2010/main" val="3201684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650" r:id="rId2"/>
    <p:sldLayoutId id="2147483674" r:id="rId3"/>
    <p:sldLayoutId id="2147483672" r:id="rId4"/>
    <p:sldLayoutId id="2147483697" r:id="rId5"/>
    <p:sldLayoutId id="2147483664" r:id="rId6"/>
    <p:sldLayoutId id="2147483712" r:id="rId7"/>
    <p:sldLayoutId id="2147483727" r:id="rId8"/>
    <p:sldLayoutId id="2147483728" r:id="rId9"/>
    <p:sldLayoutId id="2147483729" r:id="rId10"/>
    <p:sldLayoutId id="2147483713" r:id="rId11"/>
    <p:sldLayoutId id="2147483714" r:id="rId12"/>
    <p:sldLayoutId id="2147483715" r:id="rId13"/>
    <p:sldLayoutId id="2147483730" r:id="rId14"/>
    <p:sldLayoutId id="2147483731" r:id="rId15"/>
    <p:sldLayoutId id="2147483732" r:id="rId16"/>
    <p:sldLayoutId id="2147483733" r:id="rId17"/>
    <p:sldLayoutId id="2147483735" r:id="rId18"/>
  </p:sldLayoutIdLst>
  <p:transition spd="slow"/>
  <p:hf hdr="0" ftr="0" dt="0"/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270000" indent="-270000" algn="l" defTabSz="914400" rtl="0" eaLnBrk="1" latinLnBrk="0" hangingPunct="1">
        <a:spcBef>
          <a:spcPts val="0"/>
        </a:spcBef>
        <a:buClr>
          <a:schemeClr val="bg2"/>
        </a:buClr>
        <a:buSzPct val="10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540000" indent="-270000" algn="l" defTabSz="914400" rtl="0" eaLnBrk="1" latinLnBrk="0" hangingPunct="1">
        <a:spcBef>
          <a:spcPts val="0"/>
        </a:spcBef>
        <a:buClr>
          <a:schemeClr val="bg2"/>
        </a:buClr>
        <a:buSzPct val="7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810000" indent="-270000" algn="l" defTabSz="914400" rtl="0" eaLnBrk="1" latinLnBrk="0" hangingPunct="1">
        <a:spcBef>
          <a:spcPts val="0"/>
        </a:spcBef>
        <a:buClr>
          <a:schemeClr val="bg2"/>
        </a:buClr>
        <a:buSzPct val="7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080000" indent="-270000" algn="l" defTabSz="914400" rtl="0" eaLnBrk="1" latinLnBrk="0" hangingPunct="1">
        <a:spcBef>
          <a:spcPts val="0"/>
        </a:spcBef>
        <a:buClr>
          <a:schemeClr val="bg2"/>
        </a:buClr>
        <a:buSzPct val="7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1350000" indent="-270000" algn="l" defTabSz="914400" rtl="0" eaLnBrk="1" latinLnBrk="0" hangingPunct="1">
        <a:spcBef>
          <a:spcPts val="0"/>
        </a:spcBef>
        <a:buClr>
          <a:schemeClr val="bg2"/>
        </a:buClr>
        <a:buSzPct val="7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95" userDrawn="1">
          <p15:clr>
            <a:srgbClr val="F26B43"/>
          </p15:clr>
        </p15:guide>
        <p15:guide id="3" pos="545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1DF560DE-480D-2EC4-DAF0-D734F2230A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0000" y="1476172"/>
            <a:ext cx="4914128" cy="800134"/>
          </a:xfrm>
        </p:spPr>
        <p:txBody>
          <a:bodyPr/>
          <a:lstStyle/>
          <a:p>
            <a:r>
              <a:rPr lang="nl-NL" sz="2400" dirty="0"/>
              <a:t>Diepsmeercorridor</a:t>
            </a:r>
          </a:p>
        </p:txBody>
      </p:sp>
      <p:sp>
        <p:nvSpPr>
          <p:cNvPr id="12" name="Ondertitel 11">
            <a:extLst>
              <a:ext uri="{FF2B5EF4-FFF2-40B4-BE49-F238E27FC236}">
                <a16:creationId xmlns:a16="http://schemas.microsoft.com/office/drawing/2014/main" id="{16A66329-D989-2FA6-73BE-D6E10ABBCA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0000" y="2368588"/>
            <a:ext cx="4914128" cy="292390"/>
          </a:xfrm>
        </p:spPr>
        <p:txBody>
          <a:bodyPr/>
          <a:lstStyle/>
          <a:p>
            <a:r>
              <a:rPr lang="nl-NL" dirty="0"/>
              <a:t>Stand van zaken</a:t>
            </a:r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B9A865C6-0472-F645-9B2E-6F08DB46F45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0000" y="2753260"/>
            <a:ext cx="3060000" cy="394554"/>
          </a:xfrm>
        </p:spPr>
        <p:txBody>
          <a:bodyPr/>
          <a:lstStyle/>
          <a:p>
            <a:r>
              <a:rPr lang="nl-NL" dirty="0"/>
              <a:t>BK8909-RHD-XX-XX-PP-X-006</a:t>
            </a:r>
          </a:p>
          <a:p>
            <a:r>
              <a:rPr lang="nl-NL" b="1" dirty="0"/>
              <a:t>Project related</a:t>
            </a:r>
          </a:p>
          <a:p>
            <a:r>
              <a:rPr lang="nl-NL" dirty="0"/>
              <a:t>Oscar van der Oord</a:t>
            </a:r>
          </a:p>
          <a:p>
            <a:r>
              <a:rPr lang="nl-NL" dirty="0"/>
              <a:t>3 september 2026</a:t>
            </a:r>
          </a:p>
        </p:txBody>
      </p:sp>
      <p:sp>
        <p:nvSpPr>
          <p:cNvPr id="14" name="Tijdelijke aanduiding voor afbeelding 13">
            <a:extLst>
              <a:ext uri="{FF2B5EF4-FFF2-40B4-BE49-F238E27FC236}">
                <a16:creationId xmlns:a16="http://schemas.microsoft.com/office/drawing/2014/main" id="{99E24EF0-D067-15CB-72CD-3B4558B1318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59107911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6F22E7-B9A0-9BA7-87E7-F748741ED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898D7495-35BB-D94E-3DBA-691F07EDB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Welkom! </a:t>
            </a: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DF84939D-EB4F-913C-057E-CC59B10327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b="1" dirty="0"/>
              <a:t>Wie zijn er vanavond aanwezig vanuit de organisatie:</a:t>
            </a:r>
          </a:p>
          <a:p>
            <a:r>
              <a:rPr lang="nl-NL" dirty="0"/>
              <a:t>Gemeente Schagen: Wethouder Heleen Stoelinga en Sander Kunst Adviseur mobiliteit</a:t>
            </a:r>
          </a:p>
          <a:p>
            <a:r>
              <a:rPr lang="nl-NL" dirty="0"/>
              <a:t>Haskoning: Projectleider Oscar van der Oord</a:t>
            </a:r>
          </a:p>
          <a:p>
            <a:r>
              <a:rPr lang="nl-NL" b="1" dirty="0"/>
              <a:t>Wat gaan we vanavond doen?</a:t>
            </a:r>
          </a:p>
          <a:p>
            <a:r>
              <a:rPr lang="nl-NL" u="sng" dirty="0"/>
              <a:t>1e Deel informerend</a:t>
            </a:r>
          </a:p>
          <a:p>
            <a:pPr lvl="2"/>
            <a:r>
              <a:rPr lang="nl-NL" dirty="0"/>
              <a:t>Voorwoord: Wethouder Heleen Stoelinga</a:t>
            </a:r>
          </a:p>
          <a:p>
            <a:pPr lvl="2"/>
            <a:r>
              <a:rPr lang="nl-NL" dirty="0"/>
              <a:t>Toelichting op doorlopen proces afgelopen jaar en het vervolg, Sander Kunst</a:t>
            </a:r>
          </a:p>
          <a:p>
            <a:pPr lvl="2"/>
            <a:r>
              <a:rPr lang="nl-NL" dirty="0"/>
              <a:t>Presentatie resultaten naar mogelijke inrichtingsvarianten Diepsmeerweg en ontsluiting op de N504, Oscar van der Oord</a:t>
            </a:r>
          </a:p>
          <a:p>
            <a:r>
              <a:rPr lang="nl-NL" u="sng" dirty="0"/>
              <a:t>2e Deel, gelegenheid om in gesprek te gaan en vragen te stellen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618980-468E-2D12-6FBF-AADED9A2A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67544" y="4831200"/>
            <a:ext cx="180000" cy="135000"/>
          </a:xfrm>
        </p:spPr>
        <p:txBody>
          <a:bodyPr/>
          <a:lstStyle/>
          <a:p>
            <a:fld id="{C31F7836-E4B3-4985-A8BA-D04AF4A8C90B}" type="slidenum">
              <a:rPr lang="nl-NL" smtClean="0"/>
              <a:pPr/>
              <a:t>2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47168553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7BBCEEC9-C181-2966-9562-94EB7221D4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0778" y="0"/>
            <a:ext cx="4823222" cy="3522258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D6EA0FA4-F5EF-56E5-05A6-611BE6B8AFF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231718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9B68CA66-C6B3-1166-D755-4FC5965A4430}"/>
              </a:ext>
            </a:extLst>
          </p:cNvPr>
          <p:cNvSpPr txBox="1"/>
          <p:nvPr/>
        </p:nvSpPr>
        <p:spPr>
          <a:xfrm>
            <a:off x="1298026" y="1431778"/>
            <a:ext cx="224933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Voorwoord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8BC283E3-0DDB-E649-029E-0F19837E2509}"/>
              </a:ext>
            </a:extLst>
          </p:cNvPr>
          <p:cNvSpPr txBox="1"/>
          <p:nvPr/>
        </p:nvSpPr>
        <p:spPr>
          <a:xfrm>
            <a:off x="1298027" y="2056827"/>
            <a:ext cx="3704860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500" i="1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  <a:t>Wethouder Heleen Stoelinga-Souman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216FCE8B-9F4D-CA91-C44B-7DD63DDC4A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6360" y="4610773"/>
            <a:ext cx="1470659" cy="620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1580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A715B-5C67-90DC-8282-F6205859A2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22AA71BC-095A-09B8-FDF2-BBB55EE3BB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503"/>
          <a:stretch>
            <a:fillRect/>
          </a:stretch>
        </p:blipFill>
        <p:spPr>
          <a:xfrm>
            <a:off x="5811781" y="0"/>
            <a:ext cx="3332219" cy="3403600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C415831F-42FC-E0F0-5949-CA5FDA945F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231718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F1CA8608-63FE-7CDC-881C-279FEFF40518}"/>
              </a:ext>
            </a:extLst>
          </p:cNvPr>
          <p:cNvSpPr txBox="1"/>
          <p:nvPr/>
        </p:nvSpPr>
        <p:spPr>
          <a:xfrm>
            <a:off x="1298026" y="1431778"/>
            <a:ext cx="345799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Project en proces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0576651A-B6FE-BD55-6519-AA62B715AD05}"/>
              </a:ext>
            </a:extLst>
          </p:cNvPr>
          <p:cNvSpPr txBox="1"/>
          <p:nvPr/>
        </p:nvSpPr>
        <p:spPr>
          <a:xfrm>
            <a:off x="1298027" y="2056827"/>
            <a:ext cx="313579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500" i="1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</a:rPr>
              <a:t>Adviseur mobiliteit Sander Kunst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2A86272-2AF4-3CAC-3E2A-DA704DD076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6360" y="4610773"/>
            <a:ext cx="1470659" cy="620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058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275813-9BAD-11B1-7C10-8C4C04085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47DD875E-8B13-C7C5-808C-F4F5F5223A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435947"/>
            <a:ext cx="8189922" cy="4271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3125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4AAF5D-A889-7483-E22C-5297D10182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DBC9050C-D82B-CB95-0F17-37DF79A845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113" y="51470"/>
            <a:ext cx="8627360" cy="467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83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110C1E-B755-C12B-F8FD-8D106923A2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CAD182ED-BC69-54CC-7CAE-33CEE4857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Inhoud</a:t>
            </a: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29E949DA-2E6B-5AA1-C2B0-F71D17BECF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Terugblik vorige keer</a:t>
            </a:r>
          </a:p>
          <a:p>
            <a:r>
              <a:rPr lang="nl-NL" dirty="0"/>
              <a:t>Uitwerking en onderzoeken</a:t>
            </a:r>
          </a:p>
          <a:p>
            <a:pPr lvl="1"/>
            <a:r>
              <a:rPr lang="nl-NL" dirty="0"/>
              <a:t>Diepsmeerweg</a:t>
            </a:r>
          </a:p>
          <a:p>
            <a:pPr lvl="1"/>
            <a:r>
              <a:rPr lang="nl-NL" dirty="0"/>
              <a:t>Verbinding naar N504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240592-113C-53CF-7E13-E35311845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67544" y="4831200"/>
            <a:ext cx="180000" cy="135000"/>
          </a:xfrm>
        </p:spPr>
        <p:txBody>
          <a:bodyPr/>
          <a:lstStyle/>
          <a:p>
            <a:fld id="{C31F7836-E4B3-4985-A8BA-D04AF4A8C90B}" type="slidenum">
              <a:rPr lang="nl-NL" smtClean="0"/>
              <a:pPr/>
              <a:t>7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13219436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F2A345-0D65-5F73-25AC-FD66FFF331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DDD0309F-2539-821C-7533-90D134FD7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Terugblik vorige bewonersavond</a:t>
            </a:r>
          </a:p>
        </p:txBody>
      </p:sp>
      <p:graphicFrame>
        <p:nvGraphicFramePr>
          <p:cNvPr id="2" name="Content Placeholder 1">
            <a:extLst>
              <a:ext uri="{FF2B5EF4-FFF2-40B4-BE49-F238E27FC236}">
                <a16:creationId xmlns:a16="http://schemas.microsoft.com/office/drawing/2014/main" id="{2A541978-716C-8EA7-750E-361AEBEDF76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68313" y="1009155"/>
          <a:ext cx="8172450" cy="354587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66309">
                  <a:extLst>
                    <a:ext uri="{9D8B030D-6E8A-4147-A177-3AD203B41FA5}">
                      <a16:colId xmlns:a16="http://schemas.microsoft.com/office/drawing/2014/main" val="1193011460"/>
                    </a:ext>
                  </a:extLst>
                </a:gridCol>
                <a:gridCol w="5706141">
                  <a:extLst>
                    <a:ext uri="{9D8B030D-6E8A-4147-A177-3AD203B41FA5}">
                      <a16:colId xmlns:a16="http://schemas.microsoft.com/office/drawing/2014/main" val="1506777275"/>
                    </a:ext>
                  </a:extLst>
                </a:gridCol>
              </a:tblGrid>
              <a:tr h="4988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sz="1000">
                          <a:effectLst/>
                        </a:rPr>
                        <a:t>Hoofdthema</a:t>
                      </a:r>
                      <a:endParaRPr lang="nl-NL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35874" marR="35874" marT="17937" marB="17937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sz="1000">
                          <a:effectLst/>
                        </a:rPr>
                        <a:t>Samenvatting uit de participatie</a:t>
                      </a:r>
                      <a:endParaRPr lang="nl-NL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35874" marR="35874" marT="17937" marB="17937" anchor="ctr"/>
                </a:tc>
                <a:extLst>
                  <a:ext uri="{0D108BD9-81ED-4DB2-BD59-A6C34878D82A}">
                    <a16:rowId xmlns:a16="http://schemas.microsoft.com/office/drawing/2014/main" val="1730460984"/>
                  </a:ext>
                </a:extLst>
              </a:tr>
              <a:tr h="50783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sz="1000">
                          <a:effectLst/>
                        </a:rPr>
                        <a:t>Verkeersveiligheid</a:t>
                      </a:r>
                      <a:endParaRPr lang="nl-NL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35874" marR="35874" marT="17937" marB="17937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sz="1000">
                          <a:effectLst/>
                        </a:rPr>
                        <a:t>Veilige fietsoversteek bij de Groet en Rekerkoogweg; conflicten fietsers met verkeer RWZI; aandacht voor overstekende paarden en kinderen; voorkomen van een “racebaan”.</a:t>
                      </a:r>
                      <a:endParaRPr lang="nl-NL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35874" marR="35874" marT="17937" marB="17937" anchor="ctr"/>
                </a:tc>
                <a:extLst>
                  <a:ext uri="{0D108BD9-81ED-4DB2-BD59-A6C34878D82A}">
                    <a16:rowId xmlns:a16="http://schemas.microsoft.com/office/drawing/2014/main" val="2704393376"/>
                  </a:ext>
                </a:extLst>
              </a:tr>
              <a:tr h="50783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sz="1000">
                          <a:effectLst/>
                        </a:rPr>
                        <a:t>Verkeersafwikkeling en routes</a:t>
                      </a:r>
                      <a:endParaRPr lang="nl-NL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35874" marR="35874" marT="17937" marB="17937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sz="1000">
                          <a:effectLst/>
                        </a:rPr>
                        <a:t>Vrees voor extra sluipverkeer; vragen over routes van vrachtwagens; zorg dat de nieuwe verbinding een doorgaande route richting Alkmaar wordt.</a:t>
                      </a:r>
                      <a:endParaRPr lang="nl-NL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35874" marR="35874" marT="17937" marB="17937" anchor="ctr"/>
                </a:tc>
                <a:extLst>
                  <a:ext uri="{0D108BD9-81ED-4DB2-BD59-A6C34878D82A}">
                    <a16:rowId xmlns:a16="http://schemas.microsoft.com/office/drawing/2014/main" val="2924643451"/>
                  </a:ext>
                </a:extLst>
              </a:tr>
              <a:tr h="50783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sz="1000">
                          <a:effectLst/>
                        </a:rPr>
                        <a:t>Leefbaarheid en hinder</a:t>
                      </a:r>
                      <a:endParaRPr lang="nl-NL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35874" marR="35874" marT="17937" marB="17937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sz="1000">
                          <a:effectLst/>
                        </a:rPr>
                        <a:t>Geluidsoverlast voor bewoners en camping; afstand tussen nieuwe weg en woningen; zorgen over overlast door de overheersende windrichting.</a:t>
                      </a:r>
                      <a:endParaRPr lang="nl-NL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35874" marR="35874" marT="17937" marB="17937" anchor="ctr"/>
                </a:tc>
                <a:extLst>
                  <a:ext uri="{0D108BD9-81ED-4DB2-BD59-A6C34878D82A}">
                    <a16:rowId xmlns:a16="http://schemas.microsoft.com/office/drawing/2014/main" val="2321737079"/>
                  </a:ext>
                </a:extLst>
              </a:tr>
              <a:tr h="50783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sz="1000">
                          <a:effectLst/>
                        </a:rPr>
                        <a:t>Groen, landschap en omgeving</a:t>
                      </a:r>
                      <a:endParaRPr lang="nl-NL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35874" marR="35874" marT="17937" marB="17937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sz="1000">
                          <a:effectLst/>
                        </a:rPr>
                        <a:t>Bomensingel wordt als waardevol gezien; behoud bestaand groen; wens voor bomen langs de nieuwe verbinding.</a:t>
                      </a:r>
                      <a:endParaRPr lang="nl-NL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35874" marR="35874" marT="17937" marB="17937" anchor="ctr"/>
                </a:tc>
                <a:extLst>
                  <a:ext uri="{0D108BD9-81ED-4DB2-BD59-A6C34878D82A}">
                    <a16:rowId xmlns:a16="http://schemas.microsoft.com/office/drawing/2014/main" val="3733409138"/>
                  </a:ext>
                </a:extLst>
              </a:tr>
              <a:tr h="50783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sz="1000">
                          <a:effectLst/>
                        </a:rPr>
                        <a:t>Ontwerp en inrichting Diepsmeerweg</a:t>
                      </a:r>
                      <a:endParaRPr lang="nl-NL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35874" marR="35874" marT="17937" marB="17937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sz="1000">
                          <a:effectLst/>
                        </a:rPr>
                        <a:t>Groen tussen fietspad en rijbaan; fietspad bij voorkeur aan oostzijde; suggesties voor rotondes bij onder andere Rekerkoogweg.</a:t>
                      </a:r>
                      <a:endParaRPr lang="nl-NL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35874" marR="35874" marT="17937" marB="17937" anchor="ctr"/>
                </a:tc>
                <a:extLst>
                  <a:ext uri="{0D108BD9-81ED-4DB2-BD59-A6C34878D82A}">
                    <a16:rowId xmlns:a16="http://schemas.microsoft.com/office/drawing/2014/main" val="1209311200"/>
                  </a:ext>
                </a:extLst>
              </a:tr>
              <a:tr h="50783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sz="1000">
                          <a:effectLst/>
                        </a:rPr>
                        <a:t>RWZI en overige functies</a:t>
                      </a:r>
                      <a:endParaRPr lang="nl-NL" sz="10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35874" marR="35874" marT="17937" marB="17937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NL" sz="1000" dirty="0">
                          <a:effectLst/>
                        </a:rPr>
                        <a:t>Vragen over vrachtverkeer van de waterzuivering; combinatie van RWZI-ontsluiting en LZV-route; effecten op camping en zorgboerderij.</a:t>
                      </a:r>
                      <a:endParaRPr lang="nl-NL" sz="10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35874" marR="35874" marT="17937" marB="17937" anchor="ctr"/>
                </a:tc>
                <a:extLst>
                  <a:ext uri="{0D108BD9-81ED-4DB2-BD59-A6C34878D82A}">
                    <a16:rowId xmlns:a16="http://schemas.microsoft.com/office/drawing/2014/main" val="2538380905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CF3802-9F95-A83E-869E-9B1D30887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67544" y="4831200"/>
            <a:ext cx="180000" cy="135000"/>
          </a:xfrm>
        </p:spPr>
        <p:txBody>
          <a:bodyPr/>
          <a:lstStyle/>
          <a:p>
            <a:fld id="{C31F7836-E4B3-4985-A8BA-D04AF4A8C90B}" type="slidenum">
              <a:rPr lang="nl-NL" smtClean="0"/>
              <a:pPr/>
              <a:t>8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60656027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6B85AC-6EFB-54FA-20F1-014434C7CE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0D47EA95-4DD7-EBD2-C075-46431FDA6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51470"/>
            <a:ext cx="8171999" cy="710481"/>
          </a:xfrm>
        </p:spPr>
        <p:txBody>
          <a:bodyPr anchor="ctr">
            <a:normAutofit/>
          </a:bodyPr>
          <a:lstStyle/>
          <a:p>
            <a:r>
              <a:rPr lang="nl-NL" dirty="0"/>
              <a:t>Onderzoeken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F589DB-1A3D-1A71-E6E5-745C91989B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891412"/>
            <a:ext cx="3960000" cy="2688449"/>
          </a:xfrm>
        </p:spPr>
        <p:txBody>
          <a:bodyPr>
            <a:normAutofit lnSpcReduction="10000"/>
          </a:bodyPr>
          <a:lstStyle/>
          <a:p>
            <a:r>
              <a:rPr lang="nl-NL" dirty="0"/>
              <a:t>Groen / ecologie</a:t>
            </a:r>
          </a:p>
          <a:p>
            <a:r>
              <a:rPr lang="nl-NL" dirty="0"/>
              <a:t>Kabels en Leidingen</a:t>
            </a:r>
          </a:p>
          <a:p>
            <a:r>
              <a:rPr lang="nl-NL" dirty="0"/>
              <a:t>Landschappelijke inpassing</a:t>
            </a:r>
          </a:p>
          <a:p>
            <a:r>
              <a:rPr lang="nl-NL" dirty="0"/>
              <a:t>Afstemming met HHNK ontsluiting RWZI</a:t>
            </a:r>
          </a:p>
          <a:p>
            <a:r>
              <a:rPr lang="nl-NL" dirty="0"/>
              <a:t>watercompensatie</a:t>
            </a:r>
          </a:p>
          <a:p>
            <a:r>
              <a:rPr lang="nl-NL" dirty="0"/>
              <a:t>Verkeerskundige analyse sluipverkeer</a:t>
            </a:r>
          </a:p>
          <a:p>
            <a:r>
              <a:rPr lang="nl-NL" dirty="0"/>
              <a:t>Ontwerp verschillende dwarsprofielen en inpassingen</a:t>
            </a:r>
          </a:p>
          <a:p>
            <a:r>
              <a:rPr lang="nl-NL" dirty="0"/>
              <a:t>Kosten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11E283-F8C2-F4C8-FC2B-17DAA5C1D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67544" y="4831200"/>
            <a:ext cx="180000" cy="1350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C31F7836-E4B3-4985-A8BA-D04AF4A8C90B}" type="slidenum">
              <a:rPr lang="nl-NL" smtClean="0"/>
              <a:pPr>
                <a:lnSpc>
                  <a:spcPct val="90000"/>
                </a:lnSpc>
                <a:spcAft>
                  <a:spcPts val="600"/>
                </a:spcAft>
              </a:pPr>
              <a:t>9</a:t>
            </a:fld>
            <a:endParaRPr lang="nl-NL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9AAC81A-193F-470D-33CE-DD1560FBD9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5599" y="2874557"/>
            <a:ext cx="2835008" cy="186722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C3B08EE-D9EA-7A71-43D1-E003E64936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841" t="9492" r="3421" b="11093"/>
          <a:stretch>
            <a:fillRect/>
          </a:stretch>
        </p:blipFill>
        <p:spPr>
          <a:xfrm>
            <a:off x="5872251" y="1491630"/>
            <a:ext cx="3240360" cy="129614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E5194DE-0629-42E5-7D4F-1308908F3E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1891" y="3066101"/>
            <a:ext cx="3240360" cy="164693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DCD17D6-5100-3287-8E33-2446FE054D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31891" y="3692090"/>
            <a:ext cx="723701" cy="100345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CB2B2CB-ECF9-0555-42FE-27889EF1AA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19231"/>
          <a:stretch>
            <a:fillRect/>
          </a:stretch>
        </p:blipFill>
        <p:spPr>
          <a:xfrm>
            <a:off x="6031836" y="-1583"/>
            <a:ext cx="3024336" cy="1547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560060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789A2C-55A2-21AB-72FB-6AC0837F3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8DB015C-A5D4-1964-A2C1-C8838C71768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6732"/>
          <a:stretch>
            <a:fillRect/>
          </a:stretch>
        </p:blipFill>
        <p:spPr>
          <a:xfrm>
            <a:off x="0" y="797632"/>
            <a:ext cx="9144000" cy="4817032"/>
          </a:xfrm>
          <a:prstGeom prst="rect">
            <a:avLst/>
          </a:prstGeo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10F304CD-923B-BCC1-B577-CFA0A95C5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51470"/>
            <a:ext cx="8171999" cy="710481"/>
          </a:xfrm>
        </p:spPr>
        <p:txBody>
          <a:bodyPr anchor="ctr">
            <a:normAutofit/>
          </a:bodyPr>
          <a:lstStyle/>
          <a:p>
            <a:r>
              <a:rPr lang="nl-NL" dirty="0"/>
              <a:t>2 verschillende opgave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96720B-EF11-B20D-8FBA-E7D3D48B53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48064" y="1933053"/>
            <a:ext cx="2088232" cy="31949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/>
              <a:t>      Diepsmeerweg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7C6049-5C4B-2E4D-E6B5-43DBB0437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67544" y="4831200"/>
            <a:ext cx="180000" cy="1350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C31F7836-E4B3-4985-A8BA-D04AF4A8C90B}" type="slidenum">
              <a:rPr lang="nl-NL" smtClean="0"/>
              <a:pPr>
                <a:lnSpc>
                  <a:spcPct val="90000"/>
                </a:lnSpc>
                <a:spcAft>
                  <a:spcPts val="600"/>
                </a:spcAft>
              </a:pPr>
              <a:t>10</a:t>
            </a:fld>
            <a:endParaRPr lang="nl-NL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261B60E-1AE2-8758-10FA-0B2394607686}"/>
              </a:ext>
            </a:extLst>
          </p:cNvPr>
          <p:cNvSpPr/>
          <p:nvPr/>
        </p:nvSpPr>
        <p:spPr>
          <a:xfrm rot="20761302">
            <a:off x="4067943" y="1068427"/>
            <a:ext cx="1008112" cy="3265794"/>
          </a:xfrm>
          <a:prstGeom prst="ellipse">
            <a:avLst/>
          </a:prstGeom>
          <a:noFill/>
          <a:ln w="571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400" dirty="0">
              <a:solidFill>
                <a:srgbClr val="002E4F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0E5463C-D660-A9F0-F9A3-1E517CBB26EC}"/>
              </a:ext>
            </a:extLst>
          </p:cNvPr>
          <p:cNvSpPr/>
          <p:nvPr/>
        </p:nvSpPr>
        <p:spPr>
          <a:xfrm rot="21098646">
            <a:off x="3315874" y="3991203"/>
            <a:ext cx="3214494" cy="1279583"/>
          </a:xfrm>
          <a:prstGeom prst="ellipse">
            <a:avLst/>
          </a:prstGeom>
          <a:noFill/>
          <a:ln w="5715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400" dirty="0">
              <a:solidFill>
                <a:srgbClr val="002E4F"/>
              </a:solidFill>
            </a:endParaRP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4F6DA900-CF27-E38E-2857-193C7AF1A7D3}"/>
              </a:ext>
            </a:extLst>
          </p:cNvPr>
          <p:cNvSpPr txBox="1">
            <a:spLocks/>
          </p:cNvSpPr>
          <p:nvPr/>
        </p:nvSpPr>
        <p:spPr>
          <a:xfrm>
            <a:off x="5724128" y="4088134"/>
            <a:ext cx="2448272" cy="31949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0" tIns="0" rIns="0" bIns="0" rtlCol="0">
            <a:normAutofit/>
          </a:bodyPr>
          <a:lstStyle>
            <a:lvl1pPr marL="270000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40000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810000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080000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50000" indent="-27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7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NL" dirty="0"/>
              <a:t>     Ontsluiting naar N504</a:t>
            </a:r>
          </a:p>
        </p:txBody>
      </p:sp>
    </p:spTree>
    <p:extLst>
      <p:ext uri="{BB962C8B-B14F-4D97-AF65-F5344CB8AC3E}">
        <p14:creationId xmlns:p14="http://schemas.microsoft.com/office/powerpoint/2010/main" val="1978310789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A4A0B5-7AA3-BCED-CD47-2F15F1D5AE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05A39AF9-5B02-892D-3018-F983368AD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51470"/>
            <a:ext cx="8171999" cy="710481"/>
          </a:xfrm>
        </p:spPr>
        <p:txBody>
          <a:bodyPr anchor="ctr">
            <a:normAutofit/>
          </a:bodyPr>
          <a:lstStyle/>
          <a:p>
            <a:r>
              <a:rPr lang="nl-NL" dirty="0"/>
              <a:t>Diepsmeerweg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97197F-C8CD-98B5-B7A1-CC105F37A0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891412"/>
            <a:ext cx="3167896" cy="3789089"/>
          </a:xfrm>
        </p:spPr>
        <p:txBody>
          <a:bodyPr>
            <a:normAutofit/>
          </a:bodyPr>
          <a:lstStyle/>
          <a:p>
            <a:r>
              <a:rPr lang="nl-NL" dirty="0"/>
              <a:t>Hoogspanningskabels</a:t>
            </a:r>
          </a:p>
          <a:p>
            <a:r>
              <a:rPr lang="nl-NL" dirty="0"/>
              <a:t>Waardevolle houtopstand</a:t>
            </a:r>
          </a:p>
          <a:p>
            <a:r>
              <a:rPr lang="nl-NL" dirty="0"/>
              <a:t>Landschappelijk inpassing</a:t>
            </a:r>
          </a:p>
          <a:p>
            <a:r>
              <a:rPr lang="nl-NL" dirty="0"/>
              <a:t>Wens voor groen tussen rijbaan en fietspad</a:t>
            </a:r>
          </a:p>
          <a:p>
            <a:r>
              <a:rPr lang="nl-NL" dirty="0"/>
              <a:t>Verkeersveiligheid</a:t>
            </a:r>
          </a:p>
          <a:p>
            <a:pPr marL="0" indent="0">
              <a:buNone/>
            </a:pPr>
            <a:br>
              <a:rPr lang="nl-NL" dirty="0"/>
            </a:br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9658FB-0065-3482-0A52-F05FB899C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67544" y="4831200"/>
            <a:ext cx="180000" cy="1350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C31F7836-E4B3-4985-A8BA-D04AF4A8C90B}" type="slidenum">
              <a:rPr lang="nl-NL" smtClean="0"/>
              <a:pPr>
                <a:lnSpc>
                  <a:spcPct val="90000"/>
                </a:lnSpc>
                <a:spcAft>
                  <a:spcPts val="600"/>
                </a:spcAft>
              </a:pPr>
              <a:t>11</a:t>
            </a:fld>
            <a:endParaRPr lang="nl-NL"/>
          </a:p>
        </p:txBody>
      </p:sp>
      <p:pic>
        <p:nvPicPr>
          <p:cNvPr id="5" name="Picture 4" descr="A diagram of a forest&#10;&#10;AI-generated content may be incorrect.">
            <a:extLst>
              <a:ext uri="{FF2B5EF4-FFF2-40B4-BE49-F238E27FC236}">
                <a16:creationId xmlns:a16="http://schemas.microsoft.com/office/drawing/2014/main" id="{534943E4-5A69-80C1-1922-71C3EDFE563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305" r="17261" b="3236"/>
          <a:stretch>
            <a:fillRect/>
          </a:stretch>
        </p:blipFill>
        <p:spPr>
          <a:xfrm>
            <a:off x="3680024" y="846041"/>
            <a:ext cx="5463976" cy="3879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020626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878C31-AC9C-4F7A-FCA1-E8439FF10D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3EE9B487-149A-9D02-B88B-428C1B822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51470"/>
            <a:ext cx="8171999" cy="710481"/>
          </a:xfrm>
        </p:spPr>
        <p:txBody>
          <a:bodyPr anchor="ctr">
            <a:normAutofit/>
          </a:bodyPr>
          <a:lstStyle/>
          <a:p>
            <a:r>
              <a:rPr lang="nl-NL" dirty="0"/>
              <a:t>Diepsmeerweg geoptimaliseerde dwarsprofielen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1A923D3-2C06-3247-A940-0FD363648E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891412"/>
            <a:ext cx="3960000" cy="3789089"/>
          </a:xfrm>
        </p:spPr>
        <p:txBody>
          <a:bodyPr>
            <a:normAutofit/>
          </a:bodyPr>
          <a:lstStyle/>
          <a:p>
            <a:r>
              <a:rPr lang="nl-NL" dirty="0"/>
              <a:t>Variant “alles nieuw”</a:t>
            </a:r>
          </a:p>
          <a:p>
            <a:r>
              <a:rPr lang="nl-NL" dirty="0"/>
              <a:t>Variant “compact”</a:t>
            </a:r>
          </a:p>
          <a:p>
            <a:r>
              <a:rPr lang="nl-NL" dirty="0"/>
              <a:t>Variant “behoud houtopstand”</a:t>
            </a:r>
            <a:br>
              <a:rPr lang="nl-NL" dirty="0"/>
            </a:br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96F0F2-7EA2-CED5-D697-0E36BCAF4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67544" y="4831200"/>
            <a:ext cx="180000" cy="1350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C31F7836-E4B3-4985-A8BA-D04AF4A8C90B}" type="slidenum">
              <a:rPr lang="nl-NL" smtClean="0"/>
              <a:pPr>
                <a:lnSpc>
                  <a:spcPct val="90000"/>
                </a:lnSpc>
                <a:spcAft>
                  <a:spcPts val="600"/>
                </a:spcAft>
              </a:pPr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71211337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604F7-4F0D-93C8-B3D1-9D4739D99C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0B305293-A41F-05BA-F19C-218B54138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51470"/>
            <a:ext cx="8171999" cy="710481"/>
          </a:xfrm>
        </p:spPr>
        <p:txBody>
          <a:bodyPr anchor="ctr">
            <a:normAutofit/>
          </a:bodyPr>
          <a:lstStyle/>
          <a:p>
            <a:r>
              <a:rPr lang="nl-NL" dirty="0"/>
              <a:t>Diepsmeerweg dwarsprofiel “alles nieuw”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A25E57-9FA2-7515-2400-855B70AF9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67544" y="4831200"/>
            <a:ext cx="180000" cy="1350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C31F7836-E4B3-4985-A8BA-D04AF4A8C90B}" type="slidenum">
              <a:rPr lang="nl-NL" smtClean="0"/>
              <a:pPr>
                <a:lnSpc>
                  <a:spcPct val="90000"/>
                </a:lnSpc>
                <a:spcAft>
                  <a:spcPts val="600"/>
                </a:spcAft>
              </a:pPr>
              <a:t>13</a:t>
            </a:fld>
            <a:endParaRPr lang="nl-NL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5A07D57-C660-68CF-35D9-B8C5436000E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750" r="2750" b="7975"/>
          <a:stretch>
            <a:fillRect/>
          </a:stretch>
        </p:blipFill>
        <p:spPr>
          <a:xfrm>
            <a:off x="251520" y="789952"/>
            <a:ext cx="8640960" cy="3942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096742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E7756C-2C62-7849-499F-32764032D2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6DF39B13-ED9B-9298-1453-EF2D3DE96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51470"/>
            <a:ext cx="8171999" cy="710481"/>
          </a:xfrm>
        </p:spPr>
        <p:txBody>
          <a:bodyPr anchor="ctr">
            <a:normAutofit/>
          </a:bodyPr>
          <a:lstStyle/>
          <a:p>
            <a:r>
              <a:rPr lang="nl-NL" dirty="0"/>
              <a:t>Diepsmeerweg dwarsprofiel “compact”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144898-1145-AEB3-09F0-D1195A964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67544" y="4831200"/>
            <a:ext cx="180000" cy="1350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C31F7836-E4B3-4985-A8BA-D04AF4A8C90B}" type="slidenum">
              <a:rPr lang="nl-NL" smtClean="0"/>
              <a:pPr>
                <a:lnSpc>
                  <a:spcPct val="90000"/>
                </a:lnSpc>
                <a:spcAft>
                  <a:spcPts val="600"/>
                </a:spcAft>
              </a:pPr>
              <a:t>14</a:t>
            </a:fld>
            <a:endParaRPr lang="nl-NL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9132E4-84D7-0658-E531-1BF15992B10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538" t="16449" r="1175"/>
          <a:stretch>
            <a:fillRect/>
          </a:stretch>
        </p:blipFill>
        <p:spPr>
          <a:xfrm>
            <a:off x="251520" y="771550"/>
            <a:ext cx="8712968" cy="3945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537509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4B7D81-5CCA-6821-70F0-DC5A970DA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A7A701A9-AC1A-8644-04CE-7BBAF1A51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51470"/>
            <a:ext cx="8676000" cy="710481"/>
          </a:xfrm>
        </p:spPr>
        <p:txBody>
          <a:bodyPr anchor="ctr">
            <a:normAutofit fontScale="90000"/>
          </a:bodyPr>
          <a:lstStyle/>
          <a:p>
            <a:r>
              <a:rPr lang="nl-NL" dirty="0"/>
              <a:t>Diepsmeerweg dwarsprofiel “behoud houtopstand”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D117FA-4ED9-48E1-B6E4-A7DB1DFB3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67544" y="4831200"/>
            <a:ext cx="180000" cy="1350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C31F7836-E4B3-4985-A8BA-D04AF4A8C90B}" type="slidenum">
              <a:rPr lang="nl-NL" smtClean="0"/>
              <a:pPr>
                <a:lnSpc>
                  <a:spcPct val="90000"/>
                </a:lnSpc>
                <a:spcAft>
                  <a:spcPts val="600"/>
                </a:spcAft>
              </a:pPr>
              <a:t>15</a:t>
            </a:fld>
            <a:endParaRPr lang="nl-NL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422917-DC40-3901-BEA5-940C4FF539C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750" t="9151" r="1176" b="1243"/>
          <a:stretch>
            <a:fillRect/>
          </a:stretch>
        </p:blipFill>
        <p:spPr>
          <a:xfrm>
            <a:off x="179512" y="761950"/>
            <a:ext cx="8784976" cy="3970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837231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FBACBB-7A5D-495E-7DBB-2935A5F507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F72DDF7A-364C-ECDA-26DF-F9D93A007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51470"/>
            <a:ext cx="8171999" cy="710481"/>
          </a:xfrm>
        </p:spPr>
        <p:txBody>
          <a:bodyPr anchor="ctr">
            <a:normAutofit/>
          </a:bodyPr>
          <a:lstStyle/>
          <a:p>
            <a:r>
              <a:rPr lang="nl-NL" dirty="0"/>
              <a:t>Verbindingsweg naar N504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8477C1-17BD-3A63-6ACB-635EFB0FCA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891412"/>
            <a:ext cx="3960000" cy="3789089"/>
          </a:xfrm>
        </p:spPr>
        <p:txBody>
          <a:bodyPr>
            <a:normAutofit/>
          </a:bodyPr>
          <a:lstStyle/>
          <a:p>
            <a:r>
              <a:rPr lang="nl-NL" dirty="0"/>
              <a:t>Variant “oost”</a:t>
            </a:r>
          </a:p>
          <a:p>
            <a:r>
              <a:rPr lang="nl-NL" dirty="0"/>
              <a:t>Variant “midden”</a:t>
            </a:r>
          </a:p>
          <a:p>
            <a:r>
              <a:rPr lang="nl-NL" dirty="0"/>
              <a:t>Variant “west”</a:t>
            </a:r>
            <a:br>
              <a:rPr lang="nl-NL" dirty="0"/>
            </a:br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F8D00B-2EA8-1270-A4A9-8872E9F6E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67544" y="4831200"/>
            <a:ext cx="180000" cy="1350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C31F7836-E4B3-4985-A8BA-D04AF4A8C90B}" type="slidenum">
              <a:rPr lang="nl-NL" smtClean="0"/>
              <a:pPr>
                <a:lnSpc>
                  <a:spcPct val="90000"/>
                </a:lnSpc>
                <a:spcAft>
                  <a:spcPts val="600"/>
                </a:spcAft>
              </a:pPr>
              <a:t>16</a:t>
            </a:fld>
            <a:endParaRPr lang="nl-NL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0926A7C-4509-F73F-C3DB-7A7DDA1989F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8" t="5689" r="3429" b="3083"/>
          <a:stretch>
            <a:fillRect/>
          </a:stretch>
        </p:blipFill>
        <p:spPr>
          <a:xfrm>
            <a:off x="3897252" y="1053539"/>
            <a:ext cx="5246748" cy="3464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72526"/>
      </p:ext>
    </p:extLst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B7777-8E5B-9DB2-DF01-441762D2F4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94ED463C-4E5B-1C3C-4E54-65A844070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51470"/>
            <a:ext cx="8171999" cy="710481"/>
          </a:xfrm>
        </p:spPr>
        <p:txBody>
          <a:bodyPr anchor="ctr">
            <a:normAutofit/>
          </a:bodyPr>
          <a:lstStyle/>
          <a:p>
            <a:r>
              <a:rPr lang="nl-NL" dirty="0"/>
              <a:t>Onderzoeken Verbindingsweg naar N504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5A139E2-51B6-9322-C622-18107E2892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891412"/>
            <a:ext cx="3960000" cy="3789089"/>
          </a:xfrm>
        </p:spPr>
        <p:txBody>
          <a:bodyPr>
            <a:normAutofit/>
          </a:bodyPr>
          <a:lstStyle/>
          <a:p>
            <a:r>
              <a:rPr lang="nl-NL" dirty="0"/>
              <a:t>Landschappelijke inpassing</a:t>
            </a:r>
          </a:p>
          <a:p>
            <a:r>
              <a:rPr lang="nl-NL" dirty="0"/>
              <a:t>Impact op omgeving</a:t>
            </a:r>
          </a:p>
          <a:p>
            <a:r>
              <a:rPr lang="nl-NL" dirty="0"/>
              <a:t>Verkeerskundige werking</a:t>
            </a:r>
          </a:p>
          <a:p>
            <a:r>
              <a:rPr lang="nl-NL" dirty="0"/>
              <a:t>Verkeersveiligheid (fiets)</a:t>
            </a:r>
          </a:p>
          <a:p>
            <a:r>
              <a:rPr lang="nl-NL" dirty="0"/>
              <a:t>Inpassing</a:t>
            </a:r>
          </a:p>
          <a:p>
            <a:r>
              <a:rPr lang="nl-NL" dirty="0"/>
              <a:t>Kosten</a:t>
            </a:r>
          </a:p>
          <a:p>
            <a:r>
              <a:rPr lang="nl-NL" dirty="0"/>
              <a:t>Ontsluiting RWZI</a:t>
            </a:r>
          </a:p>
          <a:p>
            <a:pPr marL="0" indent="0">
              <a:buNone/>
            </a:pPr>
            <a:br>
              <a:rPr lang="nl-NL" dirty="0"/>
            </a:br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95DB8C-E1E8-F763-A072-02E8D581A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67544" y="4831200"/>
            <a:ext cx="180000" cy="1350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C31F7836-E4B3-4985-A8BA-D04AF4A8C90B}" type="slidenum">
              <a:rPr lang="nl-NL" smtClean="0"/>
              <a:pPr>
                <a:lnSpc>
                  <a:spcPct val="90000"/>
                </a:lnSpc>
                <a:spcAft>
                  <a:spcPts val="600"/>
                </a:spcAft>
              </a:pPr>
              <a:t>17</a:t>
            </a:fld>
            <a:endParaRPr lang="nl-NL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0EC8B5-626D-8711-1925-8708B531ED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4463" y="843558"/>
            <a:ext cx="2359549" cy="12841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0DBEE36-9F8F-D006-BFE4-573E17F5729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1110"/>
          <a:stretch>
            <a:fillRect/>
          </a:stretch>
        </p:blipFill>
        <p:spPr>
          <a:xfrm>
            <a:off x="6732241" y="2211710"/>
            <a:ext cx="2366012" cy="2451346"/>
          </a:xfrm>
          <a:prstGeom prst="rect">
            <a:avLst/>
          </a:prstGeom>
        </p:spPr>
      </p:pic>
      <p:pic>
        <p:nvPicPr>
          <p:cNvPr id="11" name="Picture 4">
            <a:extLst>
              <a:ext uri="{FF2B5EF4-FFF2-40B4-BE49-F238E27FC236}">
                <a16:creationId xmlns:a16="http://schemas.microsoft.com/office/drawing/2014/main" id="{F052C56E-6640-8FAC-A9BA-2624B45EB3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73"/>
          <a:stretch>
            <a:fillRect/>
          </a:stretch>
        </p:blipFill>
        <p:spPr bwMode="auto">
          <a:xfrm>
            <a:off x="3563888" y="996202"/>
            <a:ext cx="3078547" cy="3579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1608701"/>
      </p:ext>
    </p:extLst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4C9D45-1C7F-281B-AFB1-15A7000FE5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0BB84DC-8080-8C0D-97D4-15DCBE72D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51470"/>
            <a:ext cx="8171999" cy="710481"/>
          </a:xfrm>
        </p:spPr>
        <p:txBody>
          <a:bodyPr anchor="ctr">
            <a:normAutofit/>
          </a:bodyPr>
          <a:lstStyle/>
          <a:p>
            <a:r>
              <a:rPr lang="nl-NL" dirty="0"/>
              <a:t>Voorkeur voor “midden”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373AE8-E416-C5D6-2159-41C1AC4AF1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891412"/>
            <a:ext cx="3960000" cy="3789089"/>
          </a:xfrm>
        </p:spPr>
        <p:txBody>
          <a:bodyPr>
            <a:normAutofit/>
          </a:bodyPr>
          <a:lstStyle/>
          <a:p>
            <a:r>
              <a:rPr lang="nl-NL" dirty="0"/>
              <a:t>Landschappelijk goed inpasbaar</a:t>
            </a:r>
          </a:p>
          <a:p>
            <a:r>
              <a:rPr lang="nl-NL" dirty="0"/>
              <a:t>Verkeerskundige voorkeur</a:t>
            </a:r>
          </a:p>
          <a:p>
            <a:pPr lvl="1"/>
            <a:r>
              <a:rPr lang="nl-NL" dirty="0"/>
              <a:t>Verkeersveiligheid</a:t>
            </a:r>
          </a:p>
          <a:p>
            <a:pPr lvl="1"/>
            <a:r>
              <a:rPr lang="nl-NL" dirty="0"/>
              <a:t>Directheid / werking</a:t>
            </a:r>
          </a:p>
          <a:p>
            <a:r>
              <a:rPr lang="nl-NL" dirty="0"/>
              <a:t>Impact minimaliseren</a:t>
            </a:r>
          </a:p>
          <a:p>
            <a:r>
              <a:rPr lang="nl-NL" dirty="0"/>
              <a:t>Minste technische risico’s </a:t>
            </a:r>
          </a:p>
          <a:p>
            <a:pPr marL="0" indent="0">
              <a:buNone/>
            </a:pPr>
            <a:br>
              <a:rPr lang="nl-NL" dirty="0"/>
            </a:br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C91C12-1676-EA0D-D5C4-058361074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67544" y="4831200"/>
            <a:ext cx="180000" cy="1350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C31F7836-E4B3-4985-A8BA-D04AF4A8C90B}" type="slidenum">
              <a:rPr lang="nl-NL" smtClean="0"/>
              <a:pPr>
                <a:lnSpc>
                  <a:spcPct val="90000"/>
                </a:lnSpc>
                <a:spcAft>
                  <a:spcPts val="600"/>
                </a:spcAft>
              </a:pPr>
              <a:t>18</a:t>
            </a:fld>
            <a:endParaRPr lang="nl-NL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4A564F-29E2-82EF-ECBB-1361772F695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8" t="5689" r="3429" b="3083"/>
          <a:stretch>
            <a:fillRect/>
          </a:stretch>
        </p:blipFill>
        <p:spPr>
          <a:xfrm>
            <a:off x="3897252" y="1053539"/>
            <a:ext cx="5246748" cy="3464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776911"/>
      </p:ext>
    </p:extLst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295AB5-B615-E53D-EA2D-6C96EDBBA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564F5FD2-CF4D-CC5E-282E-F86DB7B4D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51470"/>
            <a:ext cx="8171999" cy="710481"/>
          </a:xfrm>
        </p:spPr>
        <p:txBody>
          <a:bodyPr anchor="ctr">
            <a:normAutofit/>
          </a:bodyPr>
          <a:lstStyle/>
          <a:p>
            <a:r>
              <a:rPr lang="nl-NL" dirty="0"/>
              <a:t>Uitwerking “midden”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6C9551-B28D-95AE-38B6-0D0D784E2D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771550"/>
            <a:ext cx="5472152" cy="3789089"/>
          </a:xfrm>
        </p:spPr>
        <p:txBody>
          <a:bodyPr>
            <a:normAutofit/>
          </a:bodyPr>
          <a:lstStyle/>
          <a:p>
            <a:r>
              <a:rPr lang="nl-NL" dirty="0"/>
              <a:t>Voorstel voor inpassing in landschap</a:t>
            </a:r>
          </a:p>
          <a:p>
            <a:r>
              <a:rPr lang="nl-NL" dirty="0"/>
              <a:t>Snelheidremmende vormgeving bij overgang Diepsmeerweg naar nieuwe ontsluitingsweg</a:t>
            </a:r>
          </a:p>
          <a:p>
            <a:r>
              <a:rPr lang="nl-NL" dirty="0"/>
              <a:t>Aandacht voor veilige fietsoversteek Huiskebuurtweg</a:t>
            </a:r>
          </a:p>
          <a:p>
            <a:r>
              <a:rPr lang="nl-NL" dirty="0"/>
              <a:t>Verkeersknip bij de Vork</a:t>
            </a:r>
          </a:p>
          <a:p>
            <a:r>
              <a:rPr lang="nl-NL" dirty="0"/>
              <a:t>Ontsluiting RWZI mogelijk </a:t>
            </a:r>
          </a:p>
          <a:p>
            <a:r>
              <a:rPr lang="nl-NL" dirty="0"/>
              <a:t>Rotonde op aansluiting N504</a:t>
            </a:r>
          </a:p>
          <a:p>
            <a:br>
              <a:rPr lang="nl-NL" dirty="0"/>
            </a:br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EF109A-7CF0-1D6A-D70B-FCBE6FD98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67544" y="4831200"/>
            <a:ext cx="180000" cy="1350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C31F7836-E4B3-4985-A8BA-D04AF4A8C90B}" type="slidenum">
              <a:rPr lang="nl-NL" smtClean="0"/>
              <a:pPr>
                <a:lnSpc>
                  <a:spcPct val="90000"/>
                </a:lnSpc>
                <a:spcAft>
                  <a:spcPts val="600"/>
                </a:spcAft>
              </a:pPr>
              <a:t>19</a:t>
            </a:fld>
            <a:endParaRPr lang="nl-NL"/>
          </a:p>
        </p:txBody>
      </p:sp>
      <p:pic>
        <p:nvPicPr>
          <p:cNvPr id="5" name="Picture 10">
            <a:extLst>
              <a:ext uri="{FF2B5EF4-FFF2-40B4-BE49-F238E27FC236}">
                <a16:creationId xmlns:a16="http://schemas.microsoft.com/office/drawing/2014/main" id="{345101CB-2530-6A84-9B48-4538F05FC7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16" b="27670"/>
          <a:stretch>
            <a:fillRect/>
          </a:stretch>
        </p:blipFill>
        <p:spPr bwMode="auto">
          <a:xfrm>
            <a:off x="26645" y="2859782"/>
            <a:ext cx="9117355" cy="2017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0F748F1-7227-E1B4-829F-075D357FA3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0152" y="51470"/>
            <a:ext cx="3059887" cy="2707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283910"/>
      </p:ext>
    </p:extLst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91F8A-09F8-A052-CD82-BDA814C52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7BB36A73-3D9F-C160-51E1-0126AE686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000" y="51470"/>
            <a:ext cx="8171999" cy="710481"/>
          </a:xfrm>
        </p:spPr>
        <p:txBody>
          <a:bodyPr anchor="ctr">
            <a:normAutofit/>
          </a:bodyPr>
          <a:lstStyle/>
          <a:p>
            <a:r>
              <a:rPr lang="nl-NL" dirty="0"/>
              <a:t>Vragen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FBDCAF-C9A7-B923-0FED-C4E64C4C05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000" y="891412"/>
            <a:ext cx="5472152" cy="3789089"/>
          </a:xfrm>
        </p:spPr>
        <p:txBody>
          <a:bodyPr>
            <a:normAutofit/>
          </a:bodyPr>
          <a:lstStyle/>
          <a:p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9E79BC-5FA5-9D27-91F3-BF9972324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67544" y="4831200"/>
            <a:ext cx="180000" cy="1350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C31F7836-E4B3-4985-A8BA-D04AF4A8C90B}" type="slidenum">
              <a:rPr lang="nl-NL" smtClean="0"/>
              <a:pPr>
                <a:lnSpc>
                  <a:spcPct val="90000"/>
                </a:lnSpc>
                <a:spcAft>
                  <a:spcPts val="600"/>
                </a:spcAft>
              </a:pPr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4937189"/>
      </p:ext>
    </p:extLst>
  </p:cSld>
  <p:clrMapOvr>
    <a:masterClrMapping/>
  </p:clrMapOvr>
  <p:transition spd="slow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a97ff75f03eec8c3724c0bec16bba247d597373"/>
</p:tagLst>
</file>

<file path=ppt/theme/theme1.xml><?xml version="1.0" encoding="utf-8"?>
<a:theme xmlns:a="http://schemas.openxmlformats.org/drawingml/2006/main" name="Office Theme">
  <a:themeElements>
    <a:clrScheme name="Haskoning">
      <a:dk1>
        <a:srgbClr val="002E4F"/>
      </a:dk1>
      <a:lt1>
        <a:sysClr val="window" lastClr="FFFFFF"/>
      </a:lt1>
      <a:dk2>
        <a:srgbClr val="002E4F"/>
      </a:dk2>
      <a:lt2>
        <a:srgbClr val="FFFFFF"/>
      </a:lt2>
      <a:accent1>
        <a:srgbClr val="002E4F"/>
      </a:accent1>
      <a:accent2>
        <a:srgbClr val="5CBD7D"/>
      </a:accent2>
      <a:accent3>
        <a:srgbClr val="FAF2E3"/>
      </a:accent3>
      <a:accent4>
        <a:srgbClr val="BDDECC"/>
      </a:accent4>
      <a:accent5>
        <a:srgbClr val="009EAB"/>
      </a:accent5>
      <a:accent6>
        <a:srgbClr val="BFE1E9"/>
      </a:accent6>
      <a:hlink>
        <a:srgbClr val="002E4F"/>
      </a:hlink>
      <a:folHlink>
        <a:srgbClr val="002E4F"/>
      </a:folHlink>
    </a:clrScheme>
    <a:fontScheme name="Custom 14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5CBD7D"/>
        </a:solidFill>
        <a:ln>
          <a:noFill/>
        </a:ln>
        <a:effectLst/>
      </a:spPr>
      <a:bodyPr rtlCol="0" anchor="ctr"/>
      <a:lstStyle>
        <a:defPPr algn="ctr">
          <a:defRPr sz="1400" dirty="0">
            <a:solidFill>
              <a:srgbClr val="002E4F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sz="1400" dirty="0" err="1" smtClean="0"/>
        </a:defPPr>
      </a:lstStyle>
    </a:txDef>
  </a:objectDefaults>
  <a:extraClrSchemeLst/>
  <a:custClrLst>
    <a:custClr name="Enhancing orange">
      <a:srgbClr val="FCB073"/>
    </a:custClr>
    <a:custClr name="Sunlight yellow">
      <a:srgbClr val="FFD68A"/>
    </a:custClr>
    <a:custClr name="Sunset blush">
      <a:srgbClr val="EBA69C"/>
    </a:custClr>
    <a:custClr name="Sand beige">
      <a:srgbClr val="F5D4AB"/>
    </a:custClr>
    <a:custClr name="Eggshell cream">
      <a:srgbClr val="FAF2E3"/>
    </a:custClr>
    <a:custClr name="Baby blue">
      <a:srgbClr val="BFE1E9"/>
    </a:custClr>
    <a:custClr name="Moss green">
      <a:srgbClr val="BDDECC"/>
    </a:custClr>
  </a:custClrLst>
  <a:extLst>
    <a:ext uri="{05A4C25C-085E-4340-85A3-A5531E510DB2}">
      <thm15:themeFamily xmlns:thm15="http://schemas.microsoft.com/office/thememl/2012/main" name="Corporate.potx" id="{CC60CDBC-7C43-45FD-B5E9-F5EB90EE4FEC}" vid="{65D40008-FD4D-411F-A53F-55989EDBD51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Corporate</Template>
  <TotalTime>284</TotalTime>
  <Words>465</Words>
  <Application>Microsoft Office PowerPoint</Application>
  <PresentationFormat>Diavoorstelling (16:9)</PresentationFormat>
  <Paragraphs>111</Paragraphs>
  <Slides>20</Slides>
  <Notes>15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20</vt:i4>
      </vt:variant>
    </vt:vector>
  </HeadingPairs>
  <TitlesOfParts>
    <vt:vector size="25" baseType="lpstr">
      <vt:lpstr>Aptos</vt:lpstr>
      <vt:lpstr>Arial</vt:lpstr>
      <vt:lpstr>Calibri</vt:lpstr>
      <vt:lpstr>Century Gothic</vt:lpstr>
      <vt:lpstr>Office Theme</vt:lpstr>
      <vt:lpstr>Diepsmeercorridor</vt:lpstr>
      <vt:lpstr>Welkom! </vt:lpstr>
      <vt:lpstr>PowerPoint-presentatie</vt:lpstr>
      <vt:lpstr>PowerPoint-presentatie</vt:lpstr>
      <vt:lpstr>PowerPoint-presentatie</vt:lpstr>
      <vt:lpstr>PowerPoint-presentatie</vt:lpstr>
      <vt:lpstr>Inhoud</vt:lpstr>
      <vt:lpstr>Terugblik vorige bewonersavond</vt:lpstr>
      <vt:lpstr>Onderzoeken</vt:lpstr>
      <vt:lpstr>2 verschillende opgave</vt:lpstr>
      <vt:lpstr>Diepsmeerweg</vt:lpstr>
      <vt:lpstr>Diepsmeerweg geoptimaliseerde dwarsprofielen</vt:lpstr>
      <vt:lpstr>Diepsmeerweg dwarsprofiel “alles nieuw”</vt:lpstr>
      <vt:lpstr>Diepsmeerweg dwarsprofiel “compact”</vt:lpstr>
      <vt:lpstr>Diepsmeerweg dwarsprofiel “behoud houtopstand”</vt:lpstr>
      <vt:lpstr>Verbindingsweg naar N504</vt:lpstr>
      <vt:lpstr>Onderzoeken Verbindingsweg naar N504</vt:lpstr>
      <vt:lpstr>Voorkeur voor “midden”</vt:lpstr>
      <vt:lpstr>Uitwerking “midden”</vt:lpstr>
      <vt:lpstr>Vragen</vt:lpstr>
    </vt:vector>
  </TitlesOfParts>
  <Company>Royal HaskoningDHV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Diepesmeercorridor</dc:title>
  <dc:creator>Oscar van der Oord</dc:creator>
  <cp:lastModifiedBy>Sander Kunst</cp:lastModifiedBy>
  <cp:revision>7</cp:revision>
  <cp:lastPrinted>2016-05-11T07:06:19Z</cp:lastPrinted>
  <dcterms:created xsi:type="dcterms:W3CDTF">2026-08-28T06:44:05Z</dcterms:created>
  <dcterms:modified xsi:type="dcterms:W3CDTF">2026-09-02T13:53:22Z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Type">
    <vt:lpwstr>Presentation</vt:lpwstr>
  </property>
  <property fmtid="{D5CDD505-2E9C-101B-9397-08002B2CF9AE}" pid="3" name="cboBrand">
    <vt:lpwstr>Haskoning</vt:lpwstr>
  </property>
  <property fmtid="{D5CDD505-2E9C-101B-9397-08002B2CF9AE}" pid="4" name="cboColorScheme">
    <vt:lpwstr>Corporate</vt:lpwstr>
  </property>
  <property fmtid="{D5CDD505-2E9C-101B-9397-08002B2CF9AE}" pid="5" name="CreatedWithAppVersion">
    <vt:lpwstr>07.00.07</vt:lpwstr>
  </property>
  <property fmtid="{D5CDD505-2E9C-101B-9397-08002B2CF9AE}" pid="6" name="chkFooterDate">
    <vt:lpwstr>-1</vt:lpwstr>
  </property>
  <property fmtid="{D5CDD505-2E9C-101B-9397-08002B2CF9AE}" pid="7" name="chkFooterTitle">
    <vt:lpwstr>-1</vt:lpwstr>
  </property>
  <property fmtid="{D5CDD505-2E9C-101B-9397-08002B2CF9AE}" pid="8" name="chkSlideNumbers">
    <vt:lpwstr>-1</vt:lpwstr>
  </property>
  <property fmtid="{D5CDD505-2E9C-101B-9397-08002B2CF9AE}" pid="9" name="cboProfile">
    <vt:lpwstr>OvdO</vt:lpwstr>
  </property>
  <property fmtid="{D5CDD505-2E9C-101B-9397-08002B2CF9AE}" pid="10" name="txtAuthor">
    <vt:lpwstr>Oscar van der Oord</vt:lpwstr>
  </property>
  <property fmtid="{D5CDD505-2E9C-101B-9397-08002B2CF9AE}" pid="11" name="txtSubtitle">
    <vt:lpwstr>Stand van zaken</vt:lpwstr>
  </property>
  <property fmtid="{D5CDD505-2E9C-101B-9397-08002B2CF9AE}" pid="12" name="txtTitle">
    <vt:lpwstr>Diepesmeercorridor</vt:lpwstr>
  </property>
  <property fmtid="{D5CDD505-2E9C-101B-9397-08002B2CF9AE}" pid="13" name="cboLanguage">
    <vt:lpwstr>Dutch</vt:lpwstr>
  </property>
  <property fmtid="{D5CDD505-2E9C-101B-9397-08002B2CF9AE}" pid="14" name="cboType">
    <vt:lpwstr>Presentation - PP</vt:lpwstr>
  </property>
  <property fmtid="{D5CDD505-2E9C-101B-9397-08002B2CF9AE}" pid="15" name="txtNumber">
    <vt:lpwstr>006</vt:lpwstr>
  </property>
  <property fmtid="{D5CDD505-2E9C-101B-9397-08002B2CF9AE}" pid="16" name="txtProjectNr">
    <vt:lpwstr>BK8909</vt:lpwstr>
  </property>
  <property fmtid="{D5CDD505-2E9C-101B-9397-08002B2CF9AE}" pid="17" name="cboStatus">
    <vt:lpwstr>Draft</vt:lpwstr>
  </property>
  <property fmtid="{D5CDD505-2E9C-101B-9397-08002B2CF9AE}" pid="18" name="txtRevisionNr">
    <vt:lpwstr>001</vt:lpwstr>
  </property>
  <property fmtid="{D5CDD505-2E9C-101B-9397-08002B2CF9AE}" pid="19" name="cboMetaDataRefType">
    <vt:lpwstr>Project deliverable ID codes</vt:lpwstr>
  </property>
  <property fmtid="{D5CDD505-2E9C-101B-9397-08002B2CF9AE}" pid="20" name="txtBimField4">
    <vt:lpwstr>X</vt:lpwstr>
  </property>
  <property fmtid="{D5CDD505-2E9C-101B-9397-08002B2CF9AE}" pid="21" name="txtReferenceCode">
    <vt:lpwstr>BK8909-RHD-XX-XX-PP-X-006</vt:lpwstr>
  </property>
  <property fmtid="{D5CDD505-2E9C-101B-9397-08002B2CF9AE}" pid="22" name="txtBimField3">
    <vt:lpwstr>XX</vt:lpwstr>
  </property>
  <property fmtid="{D5CDD505-2E9C-101B-9397-08002B2CF9AE}" pid="23" name="txtBimField1">
    <vt:lpwstr>RHD</vt:lpwstr>
  </property>
  <property fmtid="{D5CDD505-2E9C-101B-9397-08002B2CF9AE}" pid="24" name="txtBimField2">
    <vt:lpwstr>XX</vt:lpwstr>
  </property>
  <property fmtid="{D5CDD505-2E9C-101B-9397-08002B2CF9AE}" pid="25" name="cboClassification">
    <vt:lpwstr>Project related</vt:lpwstr>
  </property>
  <property fmtid="{D5CDD505-2E9C-101B-9397-08002B2CF9AE}" pid="26" name="CreatedWithVersion">
    <vt:lpwstr>14.6.0.0</vt:lpwstr>
  </property>
  <property fmtid="{D5CDD505-2E9C-101B-9397-08002B2CF9AE}" pid="27" name="do_LanguageID">
    <vt:lpwstr>1043</vt:lpwstr>
  </property>
  <property fmtid="{D5CDD505-2E9C-101B-9397-08002B2CF9AE}" pid="28" name="Date">
    <vt:lpwstr>3 September 2026</vt:lpwstr>
  </property>
</Properties>
</file>